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6C00"/>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43"/>
    <p:restoredTop sz="96327"/>
  </p:normalViewPr>
  <p:slideViewPr>
    <p:cSldViewPr snapToGrid="0" snapToObjects="1" showGuides="1">
      <p:cViewPr varScale="1">
        <p:scale>
          <a:sx n="127" d="100"/>
          <a:sy n="127" d="100"/>
        </p:scale>
        <p:origin x="480" y="18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2"/>
            </a:solidFill>
            <a:ln>
              <a:noFill/>
            </a:ln>
            <a:effectLst/>
          </c:spPr>
          <c:invertIfNegative val="0"/>
          <c:dLbls>
            <c:dLbl>
              <c:idx val="27"/>
              <c:delete val="1"/>
              <c:extLst>
                <c:ext xmlns:c15="http://schemas.microsoft.com/office/drawing/2012/chart" uri="{CE6537A1-D6FC-4f65-9D91-7224C49458BB}"/>
                <c:ext xmlns:c16="http://schemas.microsoft.com/office/drawing/2014/chart" uri="{C3380CC4-5D6E-409C-BE32-E72D297353CC}">
                  <c16:uniqueId val="{00000000-A824-D548-B646-12FE888CAE6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D6C00"/>
                    </a:solidFill>
                    <a:latin typeface="Futura Medium" panose="020B0602020204020303" pitchFamily="34" charset="-79"/>
                    <a:ea typeface="+mn-ea"/>
                    <a:cs typeface="Futura Medium" panose="020B0602020204020303" pitchFamily="34" charset="-79"/>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日本</c:v>
                </c:pt>
                <c:pt idx="1">
                  <c:v>カザフスタン</c:v>
                </c:pt>
                <c:pt idx="2">
                  <c:v>タイ</c:v>
                </c:pt>
                <c:pt idx="3">
                  <c:v>ベネズエラ</c:v>
                </c:pt>
                <c:pt idx="4">
                  <c:v>セネガル</c:v>
                </c:pt>
                <c:pt idx="5">
                  <c:v>ザンビア</c:v>
                </c:pt>
                <c:pt idx="6">
                  <c:v>ケニア</c:v>
                </c:pt>
                <c:pt idx="7">
                  <c:v>ナイジェリア</c:v>
                </c:pt>
                <c:pt idx="8">
                  <c:v>スペイン</c:v>
                </c:pt>
                <c:pt idx="9">
                  <c:v>アラブ首長国連邦</c:v>
                </c:pt>
                <c:pt idx="10">
                  <c:v>ドイツ</c:v>
                </c:pt>
                <c:pt idx="11">
                  <c:v>コロンビア</c:v>
                </c:pt>
                <c:pt idx="12">
                  <c:v>イタリア</c:v>
                </c:pt>
                <c:pt idx="13">
                  <c:v>フランス</c:v>
                </c:pt>
                <c:pt idx="14">
                  <c:v>南アフリカ</c:v>
                </c:pt>
                <c:pt idx="15">
                  <c:v>ロシア</c:v>
                </c:pt>
                <c:pt idx="16">
                  <c:v>オーストラリア</c:v>
                </c:pt>
                <c:pt idx="17">
                  <c:v>トルコ</c:v>
                </c:pt>
                <c:pt idx="18">
                  <c:v>メキシコ</c:v>
                </c:pt>
                <c:pt idx="19">
                  <c:v>サウジアラビア</c:v>
                </c:pt>
                <c:pt idx="20">
                  <c:v>フィリピン</c:v>
                </c:pt>
                <c:pt idx="21">
                  <c:v>バングラディシュ</c:v>
                </c:pt>
                <c:pt idx="22">
                  <c:v>イギリス</c:v>
                </c:pt>
                <c:pt idx="23">
                  <c:v>カナダ</c:v>
                </c:pt>
                <c:pt idx="24">
                  <c:v>ブラジル</c:v>
                </c:pt>
                <c:pt idx="25">
                  <c:v>パキスタン</c:v>
                </c:pt>
                <c:pt idx="26">
                  <c:v>インド</c:v>
                </c:pt>
                <c:pt idx="27">
                  <c:v>アメリカ</c:v>
                </c:pt>
              </c:strCache>
            </c:strRef>
          </c:cat>
          <c:val>
            <c:numRef>
              <c:f>Sheet1!$B$2:$B$29</c:f>
              <c:numCache>
                <c:formatCode>General</c:formatCode>
                <c:ptCount val="28"/>
                <c:pt idx="0">
                  <c:v>0.34</c:v>
                </c:pt>
                <c:pt idx="1">
                  <c:v>0.52</c:v>
                </c:pt>
                <c:pt idx="2">
                  <c:v>0.53</c:v>
                </c:pt>
                <c:pt idx="3">
                  <c:v>0.54</c:v>
                </c:pt>
                <c:pt idx="4">
                  <c:v>0.54</c:v>
                </c:pt>
                <c:pt idx="5">
                  <c:v>0.54</c:v>
                </c:pt>
                <c:pt idx="6">
                  <c:v>1.02</c:v>
                </c:pt>
                <c:pt idx="7">
                  <c:v>1.07</c:v>
                </c:pt>
                <c:pt idx="8">
                  <c:v>1.29</c:v>
                </c:pt>
                <c:pt idx="9">
                  <c:v>1.3</c:v>
                </c:pt>
                <c:pt idx="10">
                  <c:v>1.39</c:v>
                </c:pt>
                <c:pt idx="11">
                  <c:v>1.41</c:v>
                </c:pt>
                <c:pt idx="12">
                  <c:v>1.43</c:v>
                </c:pt>
                <c:pt idx="13">
                  <c:v>1.58</c:v>
                </c:pt>
                <c:pt idx="14">
                  <c:v>1.62</c:v>
                </c:pt>
                <c:pt idx="15">
                  <c:v>1.63</c:v>
                </c:pt>
                <c:pt idx="16">
                  <c:v>1.7</c:v>
                </c:pt>
                <c:pt idx="17">
                  <c:v>1.71</c:v>
                </c:pt>
                <c:pt idx="18">
                  <c:v>1.82</c:v>
                </c:pt>
                <c:pt idx="19">
                  <c:v>1.9</c:v>
                </c:pt>
                <c:pt idx="20">
                  <c:v>1.99</c:v>
                </c:pt>
                <c:pt idx="21">
                  <c:v>2.2799999999999998</c:v>
                </c:pt>
                <c:pt idx="22">
                  <c:v>2.2999999999999998</c:v>
                </c:pt>
                <c:pt idx="23">
                  <c:v>2.3199999999999998</c:v>
                </c:pt>
                <c:pt idx="24">
                  <c:v>2.91</c:v>
                </c:pt>
                <c:pt idx="25">
                  <c:v>3.9</c:v>
                </c:pt>
                <c:pt idx="26">
                  <c:v>4.0999999999999996</c:v>
                </c:pt>
                <c:pt idx="27">
                  <c:v>6</c:v>
                </c:pt>
              </c:numCache>
            </c:numRef>
          </c:val>
          <c:extLst>
            <c:ext xmlns:c16="http://schemas.microsoft.com/office/drawing/2014/chart" uri="{C3380CC4-5D6E-409C-BE32-E72D297353CC}">
              <c16:uniqueId val="{00000000-059F-104C-89D7-351B25B73CEF}"/>
            </c:ext>
          </c:extLst>
        </c:ser>
        <c:dLbls>
          <c:showLegendKey val="0"/>
          <c:showVal val="0"/>
          <c:showCatName val="0"/>
          <c:showSerName val="0"/>
          <c:showPercent val="0"/>
          <c:showBubbleSize val="0"/>
        </c:dLbls>
        <c:gapWidth val="74"/>
        <c:overlap val="-19"/>
        <c:axId val="1816284719"/>
        <c:axId val="1770242543"/>
      </c:barChart>
      <c:catAx>
        <c:axId val="18162847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ja-JP"/>
          </a:p>
        </c:txPr>
        <c:crossAx val="1770242543"/>
        <c:crosses val="autoZero"/>
        <c:auto val="1"/>
        <c:lblAlgn val="ctr"/>
        <c:lblOffset val="100"/>
        <c:noMultiLvlLbl val="0"/>
      </c:catAx>
      <c:valAx>
        <c:axId val="1770242543"/>
        <c:scaling>
          <c:orientation val="minMax"/>
        </c:scaling>
        <c:delete val="1"/>
        <c:axPos val="b"/>
        <c:numFmt formatCode="General" sourceLinked="1"/>
        <c:majorTickMark val="none"/>
        <c:minorTickMark val="none"/>
        <c:tickLblPos val="nextTo"/>
        <c:crossAx val="1816284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ED6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D6C00"/>
                    </a:solidFill>
                    <a:latin typeface="Futura Medium" panose="020B0602020204020303" pitchFamily="34" charset="-79"/>
                    <a:ea typeface="+mn-ea"/>
                    <a:cs typeface="Futura Medium" panose="020B0602020204020303" pitchFamily="34" charset="-79"/>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米国：エアビーアンドビー（Airbnb）</c:v>
                </c:pt>
                <c:pt idx="1">
                  <c:v>米国：ブッキングホールディングス（Booking Holdings）</c:v>
                </c:pt>
                <c:pt idx="2">
                  <c:v>米国：エクスペディア（Expedia）</c:v>
                </c:pt>
                <c:pt idx="3">
                  <c:v>日本：楽天グループ（Rakuten Group)</c:v>
                </c:pt>
                <c:pt idx="4">
                  <c:v>米国：ウーバー・テクノロジーズ（Uber Technologies）</c:v>
                </c:pt>
                <c:pt idx="5">
                  <c:v>米国：ウォルマート（Wolmart）</c:v>
                </c:pt>
                <c:pt idx="6">
                  <c:v>中国：美団「メイトワン」（Meituan）</c:v>
                </c:pt>
                <c:pt idx="7">
                  <c:v>米国：イーベイ（eBay）</c:v>
                </c:pt>
                <c:pt idx="8">
                  <c:v>カナダ：ショッピファイ（Shopify）</c:v>
                </c:pt>
                <c:pt idx="9">
                  <c:v>中国：拼多多「ピンドゥオドゥオ」（Pinduoduo Inc.）</c:v>
                </c:pt>
                <c:pt idx="10">
                  <c:v>中国：京東「ジンドン」（JD.com）</c:v>
                </c:pt>
                <c:pt idx="11">
                  <c:v>米国：アマゾン・ドットコム（Amazon.com）</c:v>
                </c:pt>
                <c:pt idx="12">
                  <c:v>中国：アリババグループ（Alibaba Group）</c:v>
                </c:pt>
              </c:strCache>
            </c:strRef>
          </c:cat>
          <c:val>
            <c:numRef>
              <c:f>Sheet1!$B$2:$B$14</c:f>
              <c:numCache>
                <c:formatCode>#,##0</c:formatCode>
                <c:ptCount val="13"/>
                <c:pt idx="0">
                  <c:v>2400</c:v>
                </c:pt>
                <c:pt idx="1">
                  <c:v>3500</c:v>
                </c:pt>
                <c:pt idx="2">
                  <c:v>3700</c:v>
                </c:pt>
                <c:pt idx="3">
                  <c:v>4200</c:v>
                </c:pt>
                <c:pt idx="4">
                  <c:v>5800</c:v>
                </c:pt>
                <c:pt idx="5">
                  <c:v>6400</c:v>
                </c:pt>
                <c:pt idx="6">
                  <c:v>7100</c:v>
                </c:pt>
                <c:pt idx="7">
                  <c:v>10000</c:v>
                </c:pt>
                <c:pt idx="8">
                  <c:v>12000</c:v>
                </c:pt>
                <c:pt idx="9">
                  <c:v>24200</c:v>
                </c:pt>
                <c:pt idx="10">
                  <c:v>37900</c:v>
                </c:pt>
                <c:pt idx="11">
                  <c:v>57500</c:v>
                </c:pt>
                <c:pt idx="12">
                  <c:v>114500</c:v>
                </c:pt>
              </c:numCache>
            </c:numRef>
          </c:val>
          <c:extLst>
            <c:ext xmlns:c16="http://schemas.microsoft.com/office/drawing/2014/chart" uri="{C3380CC4-5D6E-409C-BE32-E72D297353CC}">
              <c16:uniqueId val="{00000000-4AB0-3843-B72F-330D1956A7CB}"/>
            </c:ext>
          </c:extLst>
        </c:ser>
        <c:dLbls>
          <c:dLblPos val="outEnd"/>
          <c:showLegendKey val="0"/>
          <c:showVal val="1"/>
          <c:showCatName val="0"/>
          <c:showSerName val="0"/>
          <c:showPercent val="0"/>
          <c:showBubbleSize val="0"/>
        </c:dLbls>
        <c:gapWidth val="115"/>
        <c:axId val="2139036879"/>
        <c:axId val="1536549135"/>
      </c:barChart>
      <c:catAx>
        <c:axId val="21390368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defRPr>
            </a:pPr>
            <a:endParaRPr lang="ja-JP"/>
          </a:p>
        </c:txPr>
        <c:crossAx val="1536549135"/>
        <c:crosses val="autoZero"/>
        <c:auto val="1"/>
        <c:lblAlgn val="ctr"/>
        <c:lblOffset val="100"/>
        <c:noMultiLvlLbl val="0"/>
      </c:catAx>
      <c:valAx>
        <c:axId val="1536549135"/>
        <c:scaling>
          <c:orientation val="minMax"/>
        </c:scaling>
        <c:delete val="1"/>
        <c:axPos val="b"/>
        <c:numFmt formatCode="#,##0" sourceLinked="1"/>
        <c:majorTickMark val="none"/>
        <c:minorTickMark val="none"/>
        <c:tickLblPos val="nextTo"/>
        <c:crossAx val="2139036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0.86132</cdr:x>
      <cdr:y>0.03281</cdr:y>
    </cdr:from>
    <cdr:to>
      <cdr:x>0.93892</cdr:x>
      <cdr:y>0.06297</cdr:y>
    </cdr:to>
    <cdr:sp macro="" textlink="">
      <cdr:nvSpPr>
        <cdr:cNvPr id="2" name="角丸四角形 1">
          <a:extLst xmlns:a="http://schemas.openxmlformats.org/drawingml/2006/main">
            <a:ext uri="{FF2B5EF4-FFF2-40B4-BE49-F238E27FC236}">
              <a16:creationId xmlns:a16="http://schemas.microsoft.com/office/drawing/2014/main" id="{75C9CEED-BA07-B022-18CA-0A5B5782BFE4}"/>
            </a:ext>
          </a:extLst>
        </cdr:cNvPr>
        <cdr:cNvSpPr/>
      </cdr:nvSpPr>
      <cdr:spPr>
        <a:xfrm xmlns:a="http://schemas.openxmlformats.org/drawingml/2006/main">
          <a:off x="4812941" y="157399"/>
          <a:ext cx="433602" cy="144633"/>
        </a:xfrm>
        <a:prstGeom xmlns:a="http://schemas.openxmlformats.org/drawingml/2006/main" prst="roundRect">
          <a:avLst>
            <a:gd name="adj" fmla="val 0"/>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altLang="ja-JP" sz="900" dirty="0">
              <a:solidFill>
                <a:srgbClr val="ED6C00"/>
              </a:solidFill>
              <a:latin typeface="Futura Medium" panose="020B0602020204020303" pitchFamily="34" charset="-79"/>
              <a:cs typeface="Futura Medium" panose="020B0602020204020303" pitchFamily="34" charset="-79"/>
            </a:rPr>
            <a:t>20.9</a:t>
          </a:r>
          <a:endParaRPr lang="ja-JP" sz="900">
            <a:solidFill>
              <a:srgbClr val="ED6C00"/>
            </a:solidFill>
            <a:latin typeface="Futura Medium" panose="020B0602020204020303" pitchFamily="34" charset="-79"/>
            <a:cs typeface="Futura Medium" panose="020B0602020204020303" pitchFamily="34" charset="-79"/>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58DD9-CF85-544B-AFB6-7B87AC9A9BD1}" type="datetimeFigureOut">
              <a:rPr kumimoji="1" lang="ja-JP" altLang="en-US" smtClean="0"/>
              <a:t>2023/4/14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0CEADB-3287-9143-AFEB-4EDD38CB7BB5}" type="slidenum">
              <a:rPr kumimoji="1" lang="ja-JP" altLang="en-US" smtClean="0"/>
              <a:t>‹#›</a:t>
            </a:fld>
            <a:endParaRPr kumimoji="1" lang="ja-JP" altLang="en-US"/>
          </a:p>
        </p:txBody>
      </p:sp>
    </p:spTree>
    <p:extLst>
      <p:ext uri="{BB962C8B-B14F-4D97-AF65-F5344CB8AC3E}">
        <p14:creationId xmlns:p14="http://schemas.microsoft.com/office/powerpoint/2010/main" val="30595374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rgbClr val="EEEEEE"/>
        </a:solidFill>
        <a:effectLst/>
      </p:bgPr>
    </p:bg>
    <p:spTree>
      <p:nvGrpSpPr>
        <p:cNvPr id="1" name=""/>
        <p:cNvGrpSpPr/>
        <p:nvPr/>
      </p:nvGrpSpPr>
      <p:grpSpPr>
        <a:xfrm>
          <a:off x="0" y="0"/>
          <a:ext cx="0" cy="0"/>
          <a:chOff x="0" y="0"/>
          <a:chExt cx="0" cy="0"/>
        </a:xfrm>
      </p:grpSpPr>
      <p:pic>
        <p:nvPicPr>
          <p:cNvPr id="5" name="図 4" descr="グラフ, レーダー チャート&#10;&#10;自動的に生成された説明">
            <a:extLst>
              <a:ext uri="{FF2B5EF4-FFF2-40B4-BE49-F238E27FC236}">
                <a16:creationId xmlns:a16="http://schemas.microsoft.com/office/drawing/2014/main" id="{DAEAA923-7F9F-6568-8623-2EE5D4760B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15967" y="292835"/>
            <a:ext cx="10076033" cy="6272331"/>
          </a:xfrm>
          <a:prstGeom prst="rect">
            <a:avLst/>
          </a:prstGeom>
        </p:spPr>
      </p:pic>
    </p:spTree>
    <p:extLst>
      <p:ext uri="{BB962C8B-B14F-4D97-AF65-F5344CB8AC3E}">
        <p14:creationId xmlns:p14="http://schemas.microsoft.com/office/powerpoint/2010/main" val="144761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8" name="日付プレースホルダー 3">
            <a:extLst>
              <a:ext uri="{FF2B5EF4-FFF2-40B4-BE49-F238E27FC236}">
                <a16:creationId xmlns:a16="http://schemas.microsoft.com/office/drawing/2014/main" id="{873DDC68-615F-EB76-5FAD-1582721C51DE}"/>
              </a:ext>
            </a:extLst>
          </p:cNvPr>
          <p:cNvSpPr>
            <a:spLocks noGrp="1"/>
          </p:cNvSpPr>
          <p:nvPr>
            <p:ph type="dt" sz="half" idx="10"/>
          </p:nvPr>
        </p:nvSpPr>
        <p:spPr>
          <a:xfrm>
            <a:off x="132144" y="6519944"/>
            <a:ext cx="2743200" cy="247831"/>
          </a:xfrm>
        </p:spPr>
        <p:txBody>
          <a:bodyPr/>
          <a:lstStyle>
            <a:lvl1pPr>
              <a:defRPr sz="900" b="0" i="0">
                <a:latin typeface="Futura Medium" panose="020B0602020204020303" pitchFamily="34" charset="-79"/>
                <a:cs typeface="Futura Medium" panose="020B0602020204020303" pitchFamily="34" charset="-79"/>
              </a:defRPr>
            </a:lvl1pPr>
          </a:lstStyle>
          <a:p>
            <a:r>
              <a:rPr lang="en-US" altLang="ja-JP"/>
              <a:t>©︎ 2023 l4t Co.,Ltd.</a:t>
            </a:r>
            <a:endParaRPr lang="ja-JP" altLang="en-US"/>
          </a:p>
        </p:txBody>
      </p:sp>
      <p:sp>
        <p:nvSpPr>
          <p:cNvPr id="9" name="スライド番号プレースホルダー 5">
            <a:extLst>
              <a:ext uri="{FF2B5EF4-FFF2-40B4-BE49-F238E27FC236}">
                <a16:creationId xmlns:a16="http://schemas.microsoft.com/office/drawing/2014/main" id="{901F68B6-2459-4A72-A5D6-D66BBA05ACF9}"/>
              </a:ext>
            </a:extLst>
          </p:cNvPr>
          <p:cNvSpPr>
            <a:spLocks noGrp="1"/>
          </p:cNvSpPr>
          <p:nvPr>
            <p:ph type="sldNum" sz="quarter" idx="12"/>
          </p:nvPr>
        </p:nvSpPr>
        <p:spPr>
          <a:xfrm>
            <a:off x="9316656" y="6519944"/>
            <a:ext cx="2743200" cy="247831"/>
          </a:xfrm>
        </p:spPr>
        <p:txBody>
          <a:bodyPr/>
          <a:lstStyle>
            <a:lvl1pPr>
              <a:defRPr sz="1000" b="0" i="0">
                <a:latin typeface="Futura Medium" panose="020B0602020204020303" pitchFamily="34" charset="-79"/>
                <a:cs typeface="Futura Medium" panose="020B0602020204020303" pitchFamily="34" charset="-79"/>
              </a:defRPr>
            </a:lvl1pPr>
          </a:lstStyle>
          <a:p>
            <a:fld id="{E310EA0D-2252-9045-A82C-BA460C3629D0}" type="slidenum">
              <a:rPr lang="ja-JP" altLang="en-US" smtClean="0"/>
              <a:pPr/>
              <a:t>‹#›</a:t>
            </a:fld>
            <a:endParaRPr lang="ja-JP" altLang="en-US"/>
          </a:p>
        </p:txBody>
      </p:sp>
      <p:sp>
        <p:nvSpPr>
          <p:cNvPr id="3" name="Google Shape;18;p5">
            <a:extLst>
              <a:ext uri="{FF2B5EF4-FFF2-40B4-BE49-F238E27FC236}">
                <a16:creationId xmlns:a16="http://schemas.microsoft.com/office/drawing/2014/main" id="{3D9C9DB9-A759-BA6D-66CF-F54892CCE491}"/>
              </a:ext>
            </a:extLst>
          </p:cNvPr>
          <p:cNvSpPr txBox="1">
            <a:spLocks noGrp="1"/>
          </p:cNvSpPr>
          <p:nvPr>
            <p:ph type="title"/>
          </p:nvPr>
        </p:nvSpPr>
        <p:spPr>
          <a:xfrm>
            <a:off x="291942" y="192833"/>
            <a:ext cx="10569489" cy="531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2800"/>
              <a:buFont typeface="Arial"/>
              <a:buNone/>
              <a:defRPr sz="2400" b="1" i="0">
                <a:solidFill>
                  <a:srgbClr val="3F3F3F"/>
                </a:solidFill>
                <a:latin typeface="Yu Gothic" panose="020B0400000000000000" pitchFamily="34" charset="-128"/>
                <a:ea typeface="Yu Gothic" panose="020B0400000000000000" pitchFamily="34" charset="-128"/>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cxnSp>
        <p:nvCxnSpPr>
          <p:cNvPr id="4" name="Google Shape;22;p5">
            <a:extLst>
              <a:ext uri="{FF2B5EF4-FFF2-40B4-BE49-F238E27FC236}">
                <a16:creationId xmlns:a16="http://schemas.microsoft.com/office/drawing/2014/main" id="{4B83B556-4C72-695F-94BF-7B2B7C762B3D}"/>
              </a:ext>
            </a:extLst>
          </p:cNvPr>
          <p:cNvCxnSpPr/>
          <p:nvPr userDrawn="1"/>
        </p:nvCxnSpPr>
        <p:spPr>
          <a:xfrm>
            <a:off x="291942" y="861862"/>
            <a:ext cx="11608116" cy="0"/>
          </a:xfrm>
          <a:prstGeom prst="straightConnector1">
            <a:avLst/>
          </a:prstGeom>
          <a:noFill/>
          <a:ln w="25400" cap="rnd" cmpd="sng">
            <a:solidFill>
              <a:srgbClr val="ED6C00"/>
            </a:solidFill>
            <a:prstDash val="solid"/>
            <a:miter lim="800000"/>
            <a:headEnd type="none" w="sm" len="sm"/>
            <a:tailEnd type="none" w="sm" len="sm"/>
          </a:ln>
        </p:spPr>
      </p:cxnSp>
      <p:sp>
        <p:nvSpPr>
          <p:cNvPr id="5" name="コンテンツ プレースホルダー 2">
            <a:extLst>
              <a:ext uri="{FF2B5EF4-FFF2-40B4-BE49-F238E27FC236}">
                <a16:creationId xmlns:a16="http://schemas.microsoft.com/office/drawing/2014/main" id="{6C0AF8C6-0EC4-5C1D-CD0F-C42E07558C69}"/>
              </a:ext>
            </a:extLst>
          </p:cNvPr>
          <p:cNvSpPr>
            <a:spLocks noGrp="1"/>
          </p:cNvSpPr>
          <p:nvPr>
            <p:ph idx="1"/>
          </p:nvPr>
        </p:nvSpPr>
        <p:spPr>
          <a:xfrm>
            <a:off x="407988" y="1165926"/>
            <a:ext cx="11376025" cy="829816"/>
          </a:xfrm>
        </p:spPr>
        <p:txBody>
          <a:bodyPr tIns="46800" anchor="ctr">
            <a:normAutofit/>
          </a:bodyPr>
          <a:lstStyle>
            <a:lvl1pPr marL="0" indent="0" algn="ctr">
              <a:spcBef>
                <a:spcPts val="600"/>
              </a:spcBef>
              <a:buNone/>
              <a:defRPr sz="2000" b="1" i="0" spc="300">
                <a:solidFill>
                  <a:schemeClr val="tx1">
                    <a:lumMod val="75000"/>
                    <a:lumOff val="25000"/>
                  </a:schemeClr>
                </a:solidFill>
                <a:latin typeface="Yu Gothic" panose="020B0400000000000000" pitchFamily="34" charset="-128"/>
                <a:ea typeface="Yu Gothic" panose="020B0400000000000000" pitchFamily="34" charset="-128"/>
                <a:cs typeface="FUTURA MEDIUM" panose="020B0602020204020303" pitchFamily="34" charset="-79"/>
              </a:defRPr>
            </a:lvl1pPr>
            <a:lvl2pPr>
              <a:defRPr b="1" i="0">
                <a:solidFill>
                  <a:schemeClr val="tx1">
                    <a:lumMod val="75000"/>
                    <a:lumOff val="25000"/>
                  </a:schemeClr>
                </a:solidFill>
                <a:latin typeface="Yu Gothic" panose="020B0400000000000000" pitchFamily="34" charset="-128"/>
                <a:ea typeface="Yu Gothic" panose="020B0400000000000000" pitchFamily="34" charset="-128"/>
              </a:defRPr>
            </a:lvl2pPr>
            <a:lvl3pPr>
              <a:defRPr b="1" i="0">
                <a:solidFill>
                  <a:schemeClr val="tx1">
                    <a:lumMod val="75000"/>
                    <a:lumOff val="25000"/>
                  </a:schemeClr>
                </a:solidFill>
                <a:latin typeface="Yu Gothic" panose="020B0400000000000000" pitchFamily="34" charset="-128"/>
                <a:ea typeface="Yu Gothic" panose="020B0400000000000000" pitchFamily="34" charset="-128"/>
              </a:defRPr>
            </a:lvl3pPr>
            <a:lvl4pPr>
              <a:defRPr b="1" i="0">
                <a:solidFill>
                  <a:schemeClr val="tx1">
                    <a:lumMod val="75000"/>
                    <a:lumOff val="25000"/>
                  </a:schemeClr>
                </a:solidFill>
                <a:latin typeface="Yu Gothic" panose="020B0400000000000000" pitchFamily="34" charset="-128"/>
                <a:ea typeface="Yu Gothic" panose="020B0400000000000000" pitchFamily="34" charset="-128"/>
              </a:defRPr>
            </a:lvl4pPr>
            <a:lvl5pPr>
              <a:defRPr b="1" i="0">
                <a:solidFill>
                  <a:schemeClr val="tx1">
                    <a:lumMod val="75000"/>
                    <a:lumOff val="25000"/>
                  </a:schemeClr>
                </a:solidFill>
                <a:latin typeface="Yu Gothic" panose="020B0400000000000000" pitchFamily="34" charset="-128"/>
                <a:ea typeface="Yu Gothic" panose="020B0400000000000000" pitchFamily="34" charset="-128"/>
              </a:defRPr>
            </a:lvl5pPr>
          </a:lstStyle>
          <a:p>
            <a:pPr lvl="0"/>
            <a:endParaRPr kumimoji="1" lang="ja-JP" altLang="en-US"/>
          </a:p>
        </p:txBody>
      </p:sp>
    </p:spTree>
    <p:extLst>
      <p:ext uri="{BB962C8B-B14F-4D97-AF65-F5344CB8AC3E}">
        <p14:creationId xmlns:p14="http://schemas.microsoft.com/office/powerpoint/2010/main" val="3121640800"/>
      </p:ext>
    </p:extLst>
  </p:cSld>
  <p:clrMapOvr>
    <a:masterClrMapping/>
  </p:clrMapOvr>
  <p:extLst>
    <p:ext uri="{DCECCB84-F9BA-43D5-87BE-67443E8EF086}">
      <p15:sldGuideLst xmlns:p15="http://schemas.microsoft.com/office/powerpoint/2012/main">
        <p15:guide id="1" orient="horz" pos="731" userDrawn="1">
          <p15:clr>
            <a:srgbClr val="FBAE40"/>
          </p15:clr>
        </p15:guide>
        <p15:guide id="2" pos="257" userDrawn="1">
          <p15:clr>
            <a:srgbClr val="FBAE40"/>
          </p15:clr>
        </p15:guide>
        <p15:guide id="3" pos="7423" userDrawn="1">
          <p15:clr>
            <a:srgbClr val="FBAE40"/>
          </p15:clr>
        </p15:guide>
        <p15:guide id="4" orient="horz" pos="1366" userDrawn="1">
          <p15:clr>
            <a:srgbClr val="FBAE40"/>
          </p15:clr>
        </p15:guide>
        <p15:guide id="5" orient="horz" pos="40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bg>
      <p:bgPr>
        <a:solidFill>
          <a:schemeClr val="bg1"/>
        </a:solidFill>
        <a:effectLst/>
      </p:bgPr>
    </p:bg>
    <p:spTree>
      <p:nvGrpSpPr>
        <p:cNvPr id="1" name=""/>
        <p:cNvGrpSpPr/>
        <p:nvPr/>
      </p:nvGrpSpPr>
      <p:grpSpPr>
        <a:xfrm>
          <a:off x="0" y="0"/>
          <a:ext cx="0" cy="0"/>
          <a:chOff x="0" y="0"/>
          <a:chExt cx="0" cy="0"/>
        </a:xfrm>
      </p:grpSpPr>
      <p:pic>
        <p:nvPicPr>
          <p:cNvPr id="6" name="図 5" descr="山々の黒い影&#10;&#10;中程度の精度で自動的に生成された説明">
            <a:extLst>
              <a:ext uri="{FF2B5EF4-FFF2-40B4-BE49-F238E27FC236}">
                <a16:creationId xmlns:a16="http://schemas.microsoft.com/office/drawing/2014/main" id="{C5341237-1AEB-246E-607E-5E3A6D72C54C}"/>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35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日付プレースホルダー 3">
            <a:extLst>
              <a:ext uri="{FF2B5EF4-FFF2-40B4-BE49-F238E27FC236}">
                <a16:creationId xmlns:a16="http://schemas.microsoft.com/office/drawing/2014/main" id="{873DDC68-615F-EB76-5FAD-1582721C51DE}"/>
              </a:ext>
            </a:extLst>
          </p:cNvPr>
          <p:cNvSpPr>
            <a:spLocks noGrp="1"/>
          </p:cNvSpPr>
          <p:nvPr>
            <p:ph type="dt" sz="half" idx="10"/>
          </p:nvPr>
        </p:nvSpPr>
        <p:spPr>
          <a:xfrm>
            <a:off x="132144" y="6519944"/>
            <a:ext cx="2743200" cy="247831"/>
          </a:xfrm>
        </p:spPr>
        <p:txBody>
          <a:bodyPr/>
          <a:lstStyle>
            <a:lvl1pPr>
              <a:defRPr sz="900" b="0" i="0">
                <a:solidFill>
                  <a:schemeClr val="bg1"/>
                </a:solidFill>
                <a:latin typeface="Futura Medium" panose="020B0602020204020303" pitchFamily="34" charset="-79"/>
                <a:cs typeface="Futura Medium" panose="020B0602020204020303" pitchFamily="34" charset="-79"/>
              </a:defRPr>
            </a:lvl1pPr>
          </a:lstStyle>
          <a:p>
            <a:r>
              <a:rPr lang="en-US" altLang="ja-JP"/>
              <a:t>©︎ 2023 l4t Co.,Ltd.</a:t>
            </a:r>
            <a:endParaRPr lang="ja-JP" altLang="en-US"/>
          </a:p>
        </p:txBody>
      </p:sp>
      <p:sp>
        <p:nvSpPr>
          <p:cNvPr id="9" name="スライド番号プレースホルダー 5">
            <a:extLst>
              <a:ext uri="{FF2B5EF4-FFF2-40B4-BE49-F238E27FC236}">
                <a16:creationId xmlns:a16="http://schemas.microsoft.com/office/drawing/2014/main" id="{901F68B6-2459-4A72-A5D6-D66BBA05ACF9}"/>
              </a:ext>
            </a:extLst>
          </p:cNvPr>
          <p:cNvSpPr>
            <a:spLocks noGrp="1"/>
          </p:cNvSpPr>
          <p:nvPr>
            <p:ph type="sldNum" sz="quarter" idx="12"/>
          </p:nvPr>
        </p:nvSpPr>
        <p:spPr>
          <a:xfrm>
            <a:off x="9316656" y="6519944"/>
            <a:ext cx="2743200" cy="247831"/>
          </a:xfrm>
        </p:spPr>
        <p:txBody>
          <a:bodyPr/>
          <a:lstStyle>
            <a:lvl1pPr>
              <a:defRPr sz="1000" b="0" i="0">
                <a:solidFill>
                  <a:schemeClr val="bg1"/>
                </a:solidFill>
                <a:latin typeface="Futura Medium" panose="020B0602020204020303" pitchFamily="34" charset="-79"/>
                <a:cs typeface="Futura Medium" panose="020B0602020204020303" pitchFamily="34" charset="-79"/>
              </a:defRPr>
            </a:lvl1pPr>
          </a:lstStyle>
          <a:p>
            <a:fld id="{E310EA0D-2252-9045-A82C-BA460C3629D0}" type="slidenum">
              <a:rPr lang="ja-JP" altLang="en-US" smtClean="0"/>
              <a:pPr/>
              <a:t>‹#›</a:t>
            </a:fld>
            <a:endParaRPr lang="ja-JP" altLang="en-US"/>
          </a:p>
        </p:txBody>
      </p:sp>
    </p:spTree>
    <p:extLst>
      <p:ext uri="{BB962C8B-B14F-4D97-AF65-F5344CB8AC3E}">
        <p14:creationId xmlns:p14="http://schemas.microsoft.com/office/powerpoint/2010/main" val="415461543"/>
      </p:ext>
    </p:extLst>
  </p:cSld>
  <p:clrMapOvr>
    <a:masterClrMapping/>
  </p:clrMapOvr>
  <p:extLst>
    <p:ext uri="{DCECCB84-F9BA-43D5-87BE-67443E8EF086}">
      <p15:sldGuideLst xmlns:p15="http://schemas.microsoft.com/office/powerpoint/2012/main">
        <p15:guide id="1" orient="horz" pos="731" userDrawn="1">
          <p15:clr>
            <a:srgbClr val="FBAE40"/>
          </p15:clr>
        </p15:guide>
        <p15:guide id="2" pos="257" userDrawn="1">
          <p15:clr>
            <a:srgbClr val="FBAE40"/>
          </p15:clr>
        </p15:guide>
        <p15:guide id="3" pos="7423" userDrawn="1">
          <p15:clr>
            <a:srgbClr val="FBAE40"/>
          </p15:clr>
        </p15:guide>
        <p15:guide id="4" orient="horz" pos="1366" userDrawn="1">
          <p15:clr>
            <a:srgbClr val="FBAE40"/>
          </p15:clr>
        </p15:guide>
        <p15:guide id="5" orient="horz" pos="404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F129020-646E-214E-9A72-47EA2CF6E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3103205-6ECE-9043-BE7E-079577F350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2F2F31-4672-094A-AE22-807F0F111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 2023 l4t Co.,Ltd.</a:t>
            </a:r>
            <a:endParaRPr kumimoji="1" lang="ja-JP" altLang="en-US"/>
          </a:p>
        </p:txBody>
      </p:sp>
      <p:sp>
        <p:nvSpPr>
          <p:cNvPr id="5" name="フッター プレースホルダー 4">
            <a:extLst>
              <a:ext uri="{FF2B5EF4-FFF2-40B4-BE49-F238E27FC236}">
                <a16:creationId xmlns:a16="http://schemas.microsoft.com/office/drawing/2014/main" id="{527382C6-F1F6-8148-9415-90D501C7B8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2C51E59-4A4F-6749-8CFD-005636928E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EFD56-8AB4-DB4F-A84A-0A6FC2C569FD}" type="slidenum">
              <a:rPr kumimoji="1" lang="ja-JP" altLang="en-US" smtClean="0"/>
              <a:t>‹#›</a:t>
            </a:fld>
            <a:endParaRPr kumimoji="1" lang="ja-JP" altLang="en-US"/>
          </a:p>
        </p:txBody>
      </p:sp>
    </p:spTree>
    <p:extLst>
      <p:ext uri="{BB962C8B-B14F-4D97-AF65-F5344CB8AC3E}">
        <p14:creationId xmlns:p14="http://schemas.microsoft.com/office/powerpoint/2010/main" val="3171384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13.xml.rels><?xml version="1.0" encoding="UTF-8" standalone="yes"?>
<Relationships xmlns="http://schemas.openxmlformats.org/package/2006/relationships"><Relationship Id="rId3" Type="http://schemas.openxmlformats.org/officeDocument/2006/relationships/hyperlink" Target="https://www.kungfuds.com/%EF%BC%89%E9%81%8B%E5%96%B6%E3%80%82" TargetMode="External"/><Relationship Id="rId2" Type="http://schemas.openxmlformats.org/officeDocument/2006/relationships/hyperlink" Target="https://www.l4t.biz/"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2.svg"/><Relationship Id="rId7"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EAEA6235-46D2-F8C1-E528-A2DB223CCB0C}"/>
              </a:ext>
            </a:extLst>
          </p:cNvPr>
          <p:cNvSpPr/>
          <p:nvPr/>
        </p:nvSpPr>
        <p:spPr>
          <a:xfrm>
            <a:off x="697765" y="2514601"/>
            <a:ext cx="10930490" cy="203780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ja-JP" altLang="en-US" sz="2800" b="1" spc="300">
                <a:solidFill>
                  <a:srgbClr val="ED6C00"/>
                </a:solidFill>
                <a:latin typeface="Century Gothic" panose="020B0502020202020204" pitchFamily="34" charset="0"/>
                <a:ea typeface="Yu Gothic" panose="020B0400000000000000" pitchFamily="34" charset="-128"/>
              </a:rPr>
              <a:t>アリババ・アリエクスプレス出店で越境</a:t>
            </a:r>
            <a:r>
              <a:rPr lang="pt-PT" altLang="ja-JP" sz="2800" b="1" spc="300" dirty="0">
                <a:solidFill>
                  <a:srgbClr val="ED6C00"/>
                </a:solidFill>
                <a:latin typeface="Century Gothic" panose="020B0502020202020204" pitchFamily="34" charset="0"/>
                <a:ea typeface="Yu Gothic" panose="020B0400000000000000" pitchFamily="34" charset="-128"/>
              </a:rPr>
              <a:t>EC</a:t>
            </a:r>
            <a:r>
              <a:rPr lang="ja-JP" altLang="pt-PT" sz="2800" b="1" spc="300">
                <a:solidFill>
                  <a:srgbClr val="ED6C00"/>
                </a:solidFill>
                <a:latin typeface="Century Gothic" panose="020B0502020202020204" pitchFamily="34" charset="0"/>
                <a:ea typeface="Yu Gothic" panose="020B0400000000000000" pitchFamily="34" charset="-128"/>
              </a:rPr>
              <a:t>！</a:t>
            </a:r>
            <a:endParaRPr lang="en-US" altLang="ja-JP" sz="2800" b="1" spc="300" dirty="0">
              <a:solidFill>
                <a:srgbClr val="ED6C00"/>
              </a:solidFill>
              <a:latin typeface="Century Gothic" panose="020B0502020202020204" pitchFamily="34" charset="0"/>
              <a:ea typeface="Yu Gothic" panose="020B0400000000000000" pitchFamily="34" charset="-128"/>
            </a:endParaRPr>
          </a:p>
          <a:p>
            <a:pPr>
              <a:spcBef>
                <a:spcPts val="1200"/>
              </a:spcBef>
            </a:pPr>
            <a:r>
              <a:rPr lang="ja-JP" altLang="en-US" sz="2800" b="1" spc="300">
                <a:solidFill>
                  <a:srgbClr val="ED6C00"/>
                </a:solidFill>
                <a:latin typeface="Century Gothic" panose="020B0502020202020204" pitchFamily="34" charset="0"/>
                <a:ea typeface="Yu Gothic" panose="020B0400000000000000" pitchFamily="34" charset="-128"/>
              </a:rPr>
              <a:t>グローバル市場であなたの商品を販売しましょう</a:t>
            </a:r>
            <a:endParaRPr lang="en-US" altLang="ja-JP" sz="3200" b="1" spc="300" dirty="0">
              <a:solidFill>
                <a:srgbClr val="ED6C00"/>
              </a:solidFill>
              <a:latin typeface="Century Gothic" panose="020B0502020202020204" pitchFamily="34" charset="0"/>
              <a:ea typeface="Yu Gothic" panose="020B0400000000000000" pitchFamily="34" charset="-128"/>
            </a:endParaRPr>
          </a:p>
          <a:p>
            <a:pPr>
              <a:spcBef>
                <a:spcPts val="2400"/>
              </a:spcBef>
            </a:pPr>
            <a:r>
              <a:rPr lang="ja-JP" altLang="en-US" sz="1600" b="1" i="0">
                <a:solidFill>
                  <a:schemeClr val="tx1">
                    <a:lumMod val="75000"/>
                    <a:lumOff val="25000"/>
                  </a:schemeClr>
                </a:solidFill>
                <a:effectLst/>
                <a:latin typeface="Arial" panose="020B0604020202020204" pitchFamily="34" charset="0"/>
              </a:rPr>
              <a:t>株式会社エルフォーティー</a:t>
            </a:r>
            <a:endParaRPr lang="ja-JP" altLang="en-US" sz="1600" b="1" spc="300">
              <a:solidFill>
                <a:schemeClr val="tx1">
                  <a:lumMod val="75000"/>
                  <a:lumOff val="25000"/>
                </a:schemeClr>
              </a:solidFill>
              <a:latin typeface="Century Gothic" panose="020B0502020202020204" pitchFamily="34" charset="0"/>
              <a:ea typeface="Yu Gothic" panose="020B0400000000000000" pitchFamily="34" charset="-128"/>
            </a:endParaRPr>
          </a:p>
        </p:txBody>
      </p:sp>
    </p:spTree>
    <p:extLst>
      <p:ext uri="{BB962C8B-B14F-4D97-AF65-F5344CB8AC3E}">
        <p14:creationId xmlns:p14="http://schemas.microsoft.com/office/powerpoint/2010/main" val="2346256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89CFCCD-50FE-D6F2-DCD3-E7B0439C4B2E}"/>
              </a:ext>
            </a:extLst>
          </p:cNvPr>
          <p:cNvSpPr>
            <a:spLocks noGrp="1"/>
          </p:cNvSpPr>
          <p:nvPr>
            <p:ph type="dt" sz="half" idx="10"/>
          </p:nvPr>
        </p:nvSpPr>
        <p:spPr/>
        <p:txBody>
          <a:bodyPr/>
          <a:lstStyle/>
          <a:p>
            <a:r>
              <a:rPr lang="en-US" altLang="ja-JP"/>
              <a:t>©︎ 2023 l4t Co.,Ltd.</a:t>
            </a:r>
            <a:endParaRPr lang="ja-JP" altLang="en-US"/>
          </a:p>
        </p:txBody>
      </p:sp>
      <p:sp>
        <p:nvSpPr>
          <p:cNvPr id="3" name="スライド番号プレースホルダー 2">
            <a:extLst>
              <a:ext uri="{FF2B5EF4-FFF2-40B4-BE49-F238E27FC236}">
                <a16:creationId xmlns:a16="http://schemas.microsoft.com/office/drawing/2014/main" id="{614A7145-206B-EB3C-DC50-95D2CD48A5F1}"/>
              </a:ext>
            </a:extLst>
          </p:cNvPr>
          <p:cNvSpPr>
            <a:spLocks noGrp="1"/>
          </p:cNvSpPr>
          <p:nvPr>
            <p:ph type="sldNum" sz="quarter" idx="12"/>
          </p:nvPr>
        </p:nvSpPr>
        <p:spPr/>
        <p:txBody>
          <a:bodyPr/>
          <a:lstStyle/>
          <a:p>
            <a:fld id="{E310EA0D-2252-9045-A82C-BA460C3629D0}" type="slidenum">
              <a:rPr lang="ja-JP" altLang="en-US" smtClean="0"/>
              <a:pPr/>
              <a:t>10</a:t>
            </a:fld>
            <a:endParaRPr lang="ja-JP" altLang="en-US"/>
          </a:p>
        </p:txBody>
      </p:sp>
      <p:sp>
        <p:nvSpPr>
          <p:cNvPr id="4" name="タイトル 3">
            <a:extLst>
              <a:ext uri="{FF2B5EF4-FFF2-40B4-BE49-F238E27FC236}">
                <a16:creationId xmlns:a16="http://schemas.microsoft.com/office/drawing/2014/main" id="{B48AAA43-D900-CF2F-2DAF-19C26A8B3CD9}"/>
              </a:ext>
            </a:extLst>
          </p:cNvPr>
          <p:cNvSpPr>
            <a:spLocks noGrp="1"/>
          </p:cNvSpPr>
          <p:nvPr>
            <p:ph type="title"/>
          </p:nvPr>
        </p:nvSpPr>
        <p:spPr>
          <a:noFill/>
          <a:ln>
            <a:noFill/>
          </a:ln>
        </p:spPr>
        <p:txBody>
          <a:bodyPr spcFirstLastPara="1" vert="horz" wrap="square" lIns="91425" tIns="45700" rIns="91425" bIns="45700" rtlCol="0" anchor="ctr" anchorCtr="0">
            <a:normAutofit/>
          </a:bodyPr>
          <a:lstStyle/>
          <a:p>
            <a:r>
              <a:rPr lang="ja-JP" altLang="en-US"/>
              <a:t>エルフォーティーの提供価値</a:t>
            </a:r>
          </a:p>
        </p:txBody>
      </p:sp>
      <p:sp>
        <p:nvSpPr>
          <p:cNvPr id="5" name="コンテンツ プレースホルダー 4">
            <a:extLst>
              <a:ext uri="{FF2B5EF4-FFF2-40B4-BE49-F238E27FC236}">
                <a16:creationId xmlns:a16="http://schemas.microsoft.com/office/drawing/2014/main" id="{77C2BB16-6942-C583-538A-945742207C3D}"/>
              </a:ext>
            </a:extLst>
          </p:cNvPr>
          <p:cNvSpPr>
            <a:spLocks noGrp="1"/>
          </p:cNvSpPr>
          <p:nvPr>
            <p:ph idx="1"/>
          </p:nvPr>
        </p:nvSpPr>
        <p:spPr/>
        <p:txBody>
          <a:bodyPr vert="horz" lIns="91440" tIns="46800" rIns="91440" bIns="45720" rtlCol="0" anchor="ctr">
            <a:normAutofit/>
          </a:bodyPr>
          <a:lstStyle/>
          <a:p>
            <a:r>
              <a:rPr lang="ja-JP" altLang="en-US"/>
              <a:t>グループ会社である中国の公司がアリババ本部と契約することで、</a:t>
            </a:r>
            <a:endParaRPr lang="en-US" altLang="ja-JP" dirty="0"/>
          </a:p>
          <a:p>
            <a:r>
              <a:rPr lang="ja-JP" altLang="en-US"/>
              <a:t>バイヤーからの発注のタイミングで、決済を全て完結させることができます。</a:t>
            </a:r>
          </a:p>
        </p:txBody>
      </p:sp>
      <p:grpSp>
        <p:nvGrpSpPr>
          <p:cNvPr id="88" name="グループ化 87">
            <a:extLst>
              <a:ext uri="{FF2B5EF4-FFF2-40B4-BE49-F238E27FC236}">
                <a16:creationId xmlns:a16="http://schemas.microsoft.com/office/drawing/2014/main" id="{6AA5C225-385F-A834-0CB6-9C01CF3A2782}"/>
              </a:ext>
            </a:extLst>
          </p:cNvPr>
          <p:cNvGrpSpPr/>
          <p:nvPr/>
        </p:nvGrpSpPr>
        <p:grpSpPr>
          <a:xfrm>
            <a:off x="3686932" y="2673231"/>
            <a:ext cx="1558450" cy="2322305"/>
            <a:chOff x="3749820" y="2890401"/>
            <a:chExt cx="1558450" cy="2322305"/>
          </a:xfrm>
        </p:grpSpPr>
        <p:sp>
          <p:nvSpPr>
            <p:cNvPr id="77" name="角丸四角形 76">
              <a:extLst>
                <a:ext uri="{FF2B5EF4-FFF2-40B4-BE49-F238E27FC236}">
                  <a16:creationId xmlns:a16="http://schemas.microsoft.com/office/drawing/2014/main" id="{2CD01DCB-0DFF-AE9F-451E-525266ED74CD}"/>
                </a:ext>
              </a:extLst>
            </p:cNvPr>
            <p:cNvSpPr/>
            <p:nvPr/>
          </p:nvSpPr>
          <p:spPr>
            <a:xfrm>
              <a:off x="3749820" y="2890401"/>
              <a:ext cx="1558450" cy="2322305"/>
            </a:xfrm>
            <a:prstGeom prst="roundRect">
              <a:avLst>
                <a:gd name="adj" fmla="val 0"/>
              </a:avLst>
            </a:prstGeom>
            <a:solidFill>
              <a:srgbClr val="ED6C00">
                <a:alpha val="104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0" rtlCol="0" anchor="ctr"/>
            <a:lstStyle/>
            <a:p>
              <a:pPr algn="ctr"/>
              <a:r>
                <a:rPr lang="ja-JP" altLang="en-US" sz="1400" b="1">
                  <a:solidFill>
                    <a:srgbClr val="ED6C00"/>
                  </a:solidFill>
                  <a:latin typeface="Century Gothic" panose="020B0502020202020204" pitchFamily="34" charset="0"/>
                  <a:ea typeface="Yu Gothic" panose="020B0400000000000000" pitchFamily="34" charset="-128"/>
                </a:rPr>
                <a:t>弊社の中国公司</a:t>
              </a:r>
            </a:p>
          </p:txBody>
        </p:sp>
        <p:pic>
          <p:nvPicPr>
            <p:cNvPr id="48" name="グラフィックス 47">
              <a:extLst>
                <a:ext uri="{FF2B5EF4-FFF2-40B4-BE49-F238E27FC236}">
                  <a16:creationId xmlns:a16="http://schemas.microsoft.com/office/drawing/2014/main" id="{173B9A7A-5522-F1E4-2314-930F326FA18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66931" y="3271972"/>
              <a:ext cx="724228" cy="724228"/>
            </a:xfrm>
            <a:prstGeom prst="rect">
              <a:avLst/>
            </a:prstGeom>
          </p:spPr>
        </p:pic>
      </p:grpSp>
      <p:grpSp>
        <p:nvGrpSpPr>
          <p:cNvPr id="90" name="グループ化 89">
            <a:extLst>
              <a:ext uri="{FF2B5EF4-FFF2-40B4-BE49-F238E27FC236}">
                <a16:creationId xmlns:a16="http://schemas.microsoft.com/office/drawing/2014/main" id="{96EBB7CD-468E-6EB6-FA93-CB929C37BBCA}"/>
              </a:ext>
            </a:extLst>
          </p:cNvPr>
          <p:cNvGrpSpPr/>
          <p:nvPr/>
        </p:nvGrpSpPr>
        <p:grpSpPr>
          <a:xfrm>
            <a:off x="6965876" y="2673231"/>
            <a:ext cx="1558450" cy="2322305"/>
            <a:chOff x="6883731" y="2890401"/>
            <a:chExt cx="1558450" cy="2322305"/>
          </a:xfrm>
        </p:grpSpPr>
        <p:sp>
          <p:nvSpPr>
            <p:cNvPr id="46" name="角丸四角形 45">
              <a:extLst>
                <a:ext uri="{FF2B5EF4-FFF2-40B4-BE49-F238E27FC236}">
                  <a16:creationId xmlns:a16="http://schemas.microsoft.com/office/drawing/2014/main" id="{5F3FDD92-F200-08B2-6FBD-9B611BA9D13B}"/>
                </a:ext>
              </a:extLst>
            </p:cNvPr>
            <p:cNvSpPr/>
            <p:nvPr/>
          </p:nvSpPr>
          <p:spPr>
            <a:xfrm>
              <a:off x="6883731" y="2890401"/>
              <a:ext cx="1558450" cy="2322305"/>
            </a:xfrm>
            <a:prstGeom prst="roundRect">
              <a:avLst>
                <a:gd name="adj" fmla="val 0"/>
              </a:avLst>
            </a:prstGeom>
            <a:solidFill>
              <a:srgbClr val="ED6C00">
                <a:alpha val="104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0" rtlCol="0" anchor="ctr"/>
            <a:lstStyle/>
            <a:p>
              <a:pPr algn="ctr"/>
              <a:r>
                <a:rPr lang="ja-JP" altLang="en-US" sz="1400" b="1">
                  <a:solidFill>
                    <a:srgbClr val="ED6C00"/>
                  </a:solidFill>
                  <a:latin typeface="Century Gothic" panose="020B0502020202020204" pitchFamily="34" charset="0"/>
                  <a:ea typeface="Yu Gothic" panose="020B0400000000000000" pitchFamily="34" charset="-128"/>
                </a:rPr>
                <a:t>アリババ本部</a:t>
              </a:r>
            </a:p>
          </p:txBody>
        </p:sp>
        <p:pic>
          <p:nvPicPr>
            <p:cNvPr id="49" name="Picture 2" descr="Payoneer中国チームが注目する仕入れマーケットプレイス Part1 - Payoneer Blog">
              <a:extLst>
                <a:ext uri="{FF2B5EF4-FFF2-40B4-BE49-F238E27FC236}">
                  <a16:creationId xmlns:a16="http://schemas.microsoft.com/office/drawing/2014/main" id="{6F726041-1060-ED76-D220-1BE11ACDA76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23545" y="3383406"/>
              <a:ext cx="1145967" cy="50136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1" name="直線矢印コネクタ 50">
            <a:extLst>
              <a:ext uri="{FF2B5EF4-FFF2-40B4-BE49-F238E27FC236}">
                <a16:creationId xmlns:a16="http://schemas.microsoft.com/office/drawing/2014/main" id="{067DB856-9A2A-0F21-B3D3-7F8B21EEDBFD}"/>
              </a:ext>
            </a:extLst>
          </p:cNvPr>
          <p:cNvCxnSpPr>
            <a:cxnSpLocks/>
          </p:cNvCxnSpPr>
          <p:nvPr/>
        </p:nvCxnSpPr>
        <p:spPr>
          <a:xfrm flipH="1">
            <a:off x="1966438" y="3834384"/>
            <a:ext cx="1720494" cy="0"/>
          </a:xfrm>
          <a:prstGeom prst="straightConnector1">
            <a:avLst/>
          </a:prstGeom>
          <a:ln w="25400">
            <a:solidFill>
              <a:srgbClr val="ED6C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91" name="グループ化 90">
            <a:extLst>
              <a:ext uri="{FF2B5EF4-FFF2-40B4-BE49-F238E27FC236}">
                <a16:creationId xmlns:a16="http://schemas.microsoft.com/office/drawing/2014/main" id="{39BBB4DF-A4C7-1A95-5A3A-C6234B4CC5B0}"/>
              </a:ext>
            </a:extLst>
          </p:cNvPr>
          <p:cNvGrpSpPr/>
          <p:nvPr/>
        </p:nvGrpSpPr>
        <p:grpSpPr>
          <a:xfrm>
            <a:off x="10244821" y="2673231"/>
            <a:ext cx="1558450" cy="2322305"/>
            <a:chOff x="10017641" y="2890401"/>
            <a:chExt cx="1558450" cy="2322305"/>
          </a:xfrm>
        </p:grpSpPr>
        <p:sp>
          <p:nvSpPr>
            <p:cNvPr id="55" name="角丸四角形 54">
              <a:extLst>
                <a:ext uri="{FF2B5EF4-FFF2-40B4-BE49-F238E27FC236}">
                  <a16:creationId xmlns:a16="http://schemas.microsoft.com/office/drawing/2014/main" id="{33865985-B929-3995-7885-7DD19E906EEC}"/>
                </a:ext>
              </a:extLst>
            </p:cNvPr>
            <p:cNvSpPr/>
            <p:nvPr/>
          </p:nvSpPr>
          <p:spPr>
            <a:xfrm>
              <a:off x="10017641" y="2890401"/>
              <a:ext cx="1558450" cy="2322305"/>
            </a:xfrm>
            <a:prstGeom prst="roundRect">
              <a:avLst>
                <a:gd name="adj" fmla="val 0"/>
              </a:avLst>
            </a:prstGeom>
            <a:solidFill>
              <a:srgbClr val="ED6C00">
                <a:alpha val="104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0" rtlCol="0" anchor="ctr"/>
            <a:lstStyle/>
            <a:p>
              <a:pPr algn="ctr"/>
              <a:r>
                <a:rPr kumimoji="1" lang="ja-JP" altLang="en-US" sz="1400" b="1" i="0">
                  <a:solidFill>
                    <a:srgbClr val="ED6C00"/>
                  </a:solidFill>
                  <a:latin typeface="Century Gothic" panose="020B0502020202020204" pitchFamily="34" charset="0"/>
                  <a:ea typeface="Yu Gothic" panose="020B0400000000000000" pitchFamily="34" charset="-128"/>
                </a:rPr>
                <a:t>海外バイヤー</a:t>
              </a:r>
            </a:p>
          </p:txBody>
        </p:sp>
        <p:pic>
          <p:nvPicPr>
            <p:cNvPr id="17" name="グラフィックス 16" descr="ユーザー 単色塗りつぶし">
              <a:extLst>
                <a:ext uri="{FF2B5EF4-FFF2-40B4-BE49-F238E27FC236}">
                  <a16:creationId xmlns:a16="http://schemas.microsoft.com/office/drawing/2014/main" id="{8668DBB2-1FE8-79CD-747D-5CA4C7DBEB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93946" y="3140497"/>
              <a:ext cx="1005840" cy="1005840"/>
            </a:xfrm>
            <a:prstGeom prst="rect">
              <a:avLst/>
            </a:prstGeom>
          </p:spPr>
        </p:pic>
      </p:grpSp>
      <p:cxnSp>
        <p:nvCxnSpPr>
          <p:cNvPr id="61" name="直線矢印コネクタ 60">
            <a:extLst>
              <a:ext uri="{FF2B5EF4-FFF2-40B4-BE49-F238E27FC236}">
                <a16:creationId xmlns:a16="http://schemas.microsoft.com/office/drawing/2014/main" id="{19217277-B6DA-A875-58E6-C907623F9175}"/>
              </a:ext>
            </a:extLst>
          </p:cNvPr>
          <p:cNvCxnSpPr>
            <a:cxnSpLocks/>
          </p:cNvCxnSpPr>
          <p:nvPr/>
        </p:nvCxnSpPr>
        <p:spPr>
          <a:xfrm flipH="1">
            <a:off x="8524326" y="3349191"/>
            <a:ext cx="1725568" cy="0"/>
          </a:xfrm>
          <a:prstGeom prst="straightConnector1">
            <a:avLst/>
          </a:prstGeom>
          <a:ln w="25400">
            <a:solidFill>
              <a:srgbClr val="ED6C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7BBC9C54-7B84-E6B5-EF40-9A21E7D44C7E}"/>
              </a:ext>
            </a:extLst>
          </p:cNvPr>
          <p:cNvCxnSpPr>
            <a:cxnSpLocks/>
          </p:cNvCxnSpPr>
          <p:nvPr/>
        </p:nvCxnSpPr>
        <p:spPr>
          <a:xfrm>
            <a:off x="8526389" y="4319575"/>
            <a:ext cx="1718432" cy="0"/>
          </a:xfrm>
          <a:prstGeom prst="straightConnector1">
            <a:avLst/>
          </a:prstGeom>
          <a:ln w="25400">
            <a:solidFill>
              <a:srgbClr val="ED6C00"/>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角丸四角形 64">
            <a:extLst>
              <a:ext uri="{FF2B5EF4-FFF2-40B4-BE49-F238E27FC236}">
                <a16:creationId xmlns:a16="http://schemas.microsoft.com/office/drawing/2014/main" id="{710208BF-DECB-EA20-93B2-8C66B97A1D43}"/>
              </a:ext>
            </a:extLst>
          </p:cNvPr>
          <p:cNvSpPr/>
          <p:nvPr/>
        </p:nvSpPr>
        <p:spPr>
          <a:xfrm>
            <a:off x="8929518" y="3173169"/>
            <a:ext cx="915184" cy="352044"/>
          </a:xfrm>
          <a:prstGeom prst="roundRect">
            <a:avLst>
              <a:gd name="adj" fmla="val 50000"/>
            </a:avLst>
          </a:prstGeom>
          <a:solidFill>
            <a:schemeClr val="bg1"/>
          </a:solidFill>
          <a:ln w="19050">
            <a:solidFill>
              <a:srgbClr val="ED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ED6C00"/>
                </a:solidFill>
                <a:latin typeface="Century Gothic" panose="020B0502020202020204" pitchFamily="34" charset="0"/>
                <a:ea typeface="Yu Gothic" panose="020B0400000000000000" pitchFamily="34" charset="-128"/>
              </a:rPr>
              <a:t>発注</a:t>
            </a:r>
          </a:p>
        </p:txBody>
      </p:sp>
      <p:sp>
        <p:nvSpPr>
          <p:cNvPr id="69" name="角丸四角形 68">
            <a:extLst>
              <a:ext uri="{FF2B5EF4-FFF2-40B4-BE49-F238E27FC236}">
                <a16:creationId xmlns:a16="http://schemas.microsoft.com/office/drawing/2014/main" id="{2376D539-5499-2E9A-AE2E-9EA56E8C2FA6}"/>
              </a:ext>
            </a:extLst>
          </p:cNvPr>
          <p:cNvSpPr/>
          <p:nvPr/>
        </p:nvSpPr>
        <p:spPr>
          <a:xfrm>
            <a:off x="407988" y="5282617"/>
            <a:ext cx="11376023" cy="1134054"/>
          </a:xfrm>
          <a:prstGeom prst="roundRect">
            <a:avLst>
              <a:gd name="adj" fmla="val 7794"/>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b="1">
                <a:solidFill>
                  <a:srgbClr val="ED6C00"/>
                </a:solidFill>
                <a:latin typeface="Century Gothic" panose="020B0502020202020204" pitchFamily="34" charset="0"/>
                <a:ea typeface="Yu Gothic" panose="020B0400000000000000" pitchFamily="34" charset="-128"/>
              </a:rPr>
              <a:t>弊社のスキームを利用することで、越境</a:t>
            </a:r>
            <a:r>
              <a:rPr lang="en" altLang="ja-JP" b="1" dirty="0">
                <a:solidFill>
                  <a:srgbClr val="ED6C00"/>
                </a:solidFill>
                <a:latin typeface="Century Gothic" panose="020B0502020202020204" pitchFamily="34" charset="0"/>
                <a:ea typeface="Yu Gothic" panose="020B0400000000000000" pitchFamily="34" charset="-128"/>
              </a:rPr>
              <a:t>EC</a:t>
            </a:r>
            <a:r>
              <a:rPr lang="ja-JP" altLang="en-US" b="1">
                <a:solidFill>
                  <a:srgbClr val="ED6C00"/>
                </a:solidFill>
                <a:latin typeface="Century Gothic" panose="020B0502020202020204" pitchFamily="34" charset="0"/>
                <a:ea typeface="Yu Gothic" panose="020B0400000000000000" pitchFamily="34" charset="-128"/>
              </a:rPr>
              <a:t>におけるお客様による「海外バイヤーとのやり取り」や</a:t>
            </a:r>
            <a:endParaRPr lang="en-US" altLang="ja-JP" b="1" dirty="0">
              <a:solidFill>
                <a:srgbClr val="ED6C00"/>
              </a:solidFill>
              <a:latin typeface="Century Gothic" panose="020B0502020202020204" pitchFamily="34" charset="0"/>
              <a:ea typeface="Yu Gothic" panose="020B0400000000000000" pitchFamily="34" charset="-128"/>
            </a:endParaRPr>
          </a:p>
          <a:p>
            <a:pPr algn="ctr">
              <a:spcBef>
                <a:spcPts val="600"/>
              </a:spcBef>
            </a:pPr>
            <a:r>
              <a:rPr lang="ja-JP" altLang="en-US" b="1">
                <a:solidFill>
                  <a:srgbClr val="ED6C00"/>
                </a:solidFill>
                <a:latin typeface="Century Gothic" panose="020B0502020202020204" pitchFamily="34" charset="0"/>
                <a:ea typeface="Yu Gothic" panose="020B0400000000000000" pitchFamily="34" charset="-128"/>
              </a:rPr>
              <a:t>「言語の違うプラットフォーム内での販促活動」「売掛金の回収リスク」といった煩雑な業務とリスクを</a:t>
            </a:r>
            <a:endParaRPr lang="en-US" altLang="ja-JP" b="1" dirty="0">
              <a:solidFill>
                <a:srgbClr val="ED6C00"/>
              </a:solidFill>
              <a:latin typeface="Century Gothic" panose="020B0502020202020204" pitchFamily="34" charset="0"/>
              <a:ea typeface="Yu Gothic" panose="020B0400000000000000" pitchFamily="34" charset="-128"/>
            </a:endParaRPr>
          </a:p>
          <a:p>
            <a:pPr algn="ctr">
              <a:spcBef>
                <a:spcPts val="600"/>
              </a:spcBef>
            </a:pPr>
            <a:r>
              <a:rPr lang="ja-JP" altLang="en-US" b="1">
                <a:solidFill>
                  <a:srgbClr val="ED6C00"/>
                </a:solidFill>
                <a:latin typeface="Century Gothic" panose="020B0502020202020204" pitchFamily="34" charset="0"/>
                <a:ea typeface="Yu Gothic" panose="020B0400000000000000" pitchFamily="34" charset="-128"/>
              </a:rPr>
              <a:t>最大限減らすことができます。これにより、販路拡大をスムーズに進めることができます。</a:t>
            </a:r>
          </a:p>
        </p:txBody>
      </p:sp>
      <p:sp>
        <p:nvSpPr>
          <p:cNvPr id="75" name="角丸四角形 74">
            <a:extLst>
              <a:ext uri="{FF2B5EF4-FFF2-40B4-BE49-F238E27FC236}">
                <a16:creationId xmlns:a16="http://schemas.microsoft.com/office/drawing/2014/main" id="{0D6237CC-1E40-89EF-603D-A2897C5C120C}"/>
              </a:ext>
            </a:extLst>
          </p:cNvPr>
          <p:cNvSpPr/>
          <p:nvPr/>
        </p:nvSpPr>
        <p:spPr>
          <a:xfrm>
            <a:off x="2410693" y="3674363"/>
            <a:ext cx="831985" cy="320040"/>
          </a:xfrm>
          <a:prstGeom prst="roundRect">
            <a:avLst>
              <a:gd name="adj" fmla="val 50000"/>
            </a:avLst>
          </a:prstGeom>
          <a:solidFill>
            <a:schemeClr val="bg1"/>
          </a:solidFill>
          <a:ln w="19050">
            <a:solidFill>
              <a:srgbClr val="ED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ED6C00"/>
                </a:solidFill>
                <a:latin typeface="Century Gothic" panose="020B0502020202020204" pitchFamily="34" charset="0"/>
                <a:ea typeface="Yu Gothic" panose="020B0400000000000000" pitchFamily="34" charset="-128"/>
              </a:rPr>
              <a:t>契約</a:t>
            </a:r>
          </a:p>
        </p:txBody>
      </p:sp>
      <p:grpSp>
        <p:nvGrpSpPr>
          <p:cNvPr id="87" name="グループ化 86">
            <a:extLst>
              <a:ext uri="{FF2B5EF4-FFF2-40B4-BE49-F238E27FC236}">
                <a16:creationId xmlns:a16="http://schemas.microsoft.com/office/drawing/2014/main" id="{FC1A10F2-9C6F-1EBA-2FE1-6CF6FA19BE17}"/>
              </a:ext>
            </a:extLst>
          </p:cNvPr>
          <p:cNvGrpSpPr/>
          <p:nvPr/>
        </p:nvGrpSpPr>
        <p:grpSpPr>
          <a:xfrm>
            <a:off x="407988" y="2673231"/>
            <a:ext cx="1558450" cy="2322305"/>
            <a:chOff x="407988" y="2890401"/>
            <a:chExt cx="1558450" cy="2322305"/>
          </a:xfrm>
        </p:grpSpPr>
        <p:sp>
          <p:nvSpPr>
            <p:cNvPr id="47" name="角丸四角形 46">
              <a:extLst>
                <a:ext uri="{FF2B5EF4-FFF2-40B4-BE49-F238E27FC236}">
                  <a16:creationId xmlns:a16="http://schemas.microsoft.com/office/drawing/2014/main" id="{FCAF5BFA-4DEE-5DD1-AFF0-5C4AA722B587}"/>
                </a:ext>
              </a:extLst>
            </p:cNvPr>
            <p:cNvSpPr/>
            <p:nvPr/>
          </p:nvSpPr>
          <p:spPr>
            <a:xfrm>
              <a:off x="407988" y="2890401"/>
              <a:ext cx="1558450" cy="2322305"/>
            </a:xfrm>
            <a:prstGeom prst="roundRect">
              <a:avLst>
                <a:gd name="adj" fmla="val 0"/>
              </a:avLst>
            </a:prstGeom>
            <a:solidFill>
              <a:srgbClr val="ED6C00">
                <a:alpha val="104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0" rtlCol="0" anchor="ctr"/>
            <a:lstStyle/>
            <a:p>
              <a:pPr algn="ctr"/>
              <a:r>
                <a:rPr lang="ja-JP" altLang="en-US" sz="1400" b="1">
                  <a:solidFill>
                    <a:srgbClr val="ED6C00"/>
                  </a:solidFill>
                  <a:latin typeface="Century Gothic" panose="020B0502020202020204" pitchFamily="34" charset="0"/>
                  <a:ea typeface="Yu Gothic" panose="020B0400000000000000" pitchFamily="34" charset="-128"/>
                </a:rPr>
                <a:t>日本取引先</a:t>
              </a:r>
            </a:p>
          </p:txBody>
        </p:sp>
        <p:pic>
          <p:nvPicPr>
            <p:cNvPr id="84" name="グラフィックス 83" descr="ユーザー 単色塗りつぶし">
              <a:extLst>
                <a:ext uri="{FF2B5EF4-FFF2-40B4-BE49-F238E27FC236}">
                  <a16:creationId xmlns:a16="http://schemas.microsoft.com/office/drawing/2014/main" id="{740D3022-2C02-333D-9F77-8F8AC11CE5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3024" y="3140497"/>
              <a:ext cx="1005840" cy="1005840"/>
            </a:xfrm>
            <a:prstGeom prst="rect">
              <a:avLst/>
            </a:prstGeom>
          </p:spPr>
        </p:pic>
      </p:grpSp>
      <p:cxnSp>
        <p:nvCxnSpPr>
          <p:cNvPr id="85" name="直線矢印コネクタ 84">
            <a:extLst>
              <a:ext uri="{FF2B5EF4-FFF2-40B4-BE49-F238E27FC236}">
                <a16:creationId xmlns:a16="http://schemas.microsoft.com/office/drawing/2014/main" id="{ED0FB52C-3912-147D-A17B-937721310445}"/>
              </a:ext>
            </a:extLst>
          </p:cNvPr>
          <p:cNvCxnSpPr>
            <a:cxnSpLocks/>
          </p:cNvCxnSpPr>
          <p:nvPr/>
        </p:nvCxnSpPr>
        <p:spPr>
          <a:xfrm flipH="1">
            <a:off x="5245382" y="3834384"/>
            <a:ext cx="1720494" cy="0"/>
          </a:xfrm>
          <a:prstGeom prst="straightConnector1">
            <a:avLst/>
          </a:prstGeom>
          <a:ln w="25400">
            <a:solidFill>
              <a:srgbClr val="ED6C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6" name="角丸四角形 85">
            <a:extLst>
              <a:ext uri="{FF2B5EF4-FFF2-40B4-BE49-F238E27FC236}">
                <a16:creationId xmlns:a16="http://schemas.microsoft.com/office/drawing/2014/main" id="{7D84D7F0-9765-C245-E185-BB7EF76B70C6}"/>
              </a:ext>
            </a:extLst>
          </p:cNvPr>
          <p:cNvSpPr/>
          <p:nvPr/>
        </p:nvSpPr>
        <p:spPr>
          <a:xfrm>
            <a:off x="5689637" y="3674363"/>
            <a:ext cx="831985" cy="320040"/>
          </a:xfrm>
          <a:prstGeom prst="roundRect">
            <a:avLst>
              <a:gd name="adj" fmla="val 50000"/>
            </a:avLst>
          </a:prstGeom>
          <a:solidFill>
            <a:schemeClr val="bg1"/>
          </a:solidFill>
          <a:ln w="19050">
            <a:solidFill>
              <a:srgbClr val="ED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ED6C00"/>
                </a:solidFill>
                <a:latin typeface="Century Gothic" panose="020B0502020202020204" pitchFamily="34" charset="0"/>
                <a:ea typeface="Yu Gothic" panose="020B0400000000000000" pitchFamily="34" charset="-128"/>
              </a:rPr>
              <a:t>契約</a:t>
            </a:r>
          </a:p>
        </p:txBody>
      </p:sp>
      <p:sp>
        <p:nvSpPr>
          <p:cNvPr id="6" name="角丸四角形 5">
            <a:extLst>
              <a:ext uri="{FF2B5EF4-FFF2-40B4-BE49-F238E27FC236}">
                <a16:creationId xmlns:a16="http://schemas.microsoft.com/office/drawing/2014/main" id="{66C1F538-193C-602F-92DB-B6F066470C14}"/>
              </a:ext>
            </a:extLst>
          </p:cNvPr>
          <p:cNvSpPr/>
          <p:nvPr/>
        </p:nvSpPr>
        <p:spPr>
          <a:xfrm>
            <a:off x="8929518" y="4143553"/>
            <a:ext cx="915184" cy="352044"/>
          </a:xfrm>
          <a:prstGeom prst="roundRect">
            <a:avLst>
              <a:gd name="adj" fmla="val 50000"/>
            </a:avLst>
          </a:prstGeom>
          <a:solidFill>
            <a:schemeClr val="bg1"/>
          </a:solidFill>
          <a:ln w="19050">
            <a:solidFill>
              <a:srgbClr val="ED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rgbClr val="ED6C00"/>
                </a:solidFill>
                <a:latin typeface="Century Gothic" panose="020B0502020202020204" pitchFamily="34" charset="0"/>
                <a:ea typeface="Yu Gothic" panose="020B0400000000000000" pitchFamily="34" charset="-128"/>
              </a:rPr>
              <a:t>決済</a:t>
            </a:r>
          </a:p>
        </p:txBody>
      </p:sp>
    </p:spTree>
    <p:extLst>
      <p:ext uri="{BB962C8B-B14F-4D97-AF65-F5344CB8AC3E}">
        <p14:creationId xmlns:p14="http://schemas.microsoft.com/office/powerpoint/2010/main" val="63796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DED8C8E-6973-3DE4-87AE-CDC7F956595E}"/>
              </a:ext>
            </a:extLst>
          </p:cNvPr>
          <p:cNvSpPr>
            <a:spLocks noGrp="1"/>
          </p:cNvSpPr>
          <p:nvPr>
            <p:ph type="dt" sz="half" idx="10"/>
          </p:nvPr>
        </p:nvSpPr>
        <p:spPr/>
        <p:txBody>
          <a:bodyPr/>
          <a:lstStyle/>
          <a:p>
            <a:r>
              <a:rPr lang="en-US" altLang="ja-JP"/>
              <a:t>©︎ 2023 l4t Co.,Ltd.</a:t>
            </a:r>
            <a:endParaRPr lang="ja-JP" altLang="en-US"/>
          </a:p>
        </p:txBody>
      </p:sp>
      <p:sp>
        <p:nvSpPr>
          <p:cNvPr id="3" name="スライド番号プレースホルダー 2">
            <a:extLst>
              <a:ext uri="{FF2B5EF4-FFF2-40B4-BE49-F238E27FC236}">
                <a16:creationId xmlns:a16="http://schemas.microsoft.com/office/drawing/2014/main" id="{1C46B6CB-AC28-51F1-1850-813175795861}"/>
              </a:ext>
            </a:extLst>
          </p:cNvPr>
          <p:cNvSpPr>
            <a:spLocks noGrp="1"/>
          </p:cNvSpPr>
          <p:nvPr>
            <p:ph type="sldNum" sz="quarter" idx="12"/>
          </p:nvPr>
        </p:nvSpPr>
        <p:spPr/>
        <p:txBody>
          <a:bodyPr/>
          <a:lstStyle/>
          <a:p>
            <a:fld id="{E310EA0D-2252-9045-A82C-BA460C3629D0}" type="slidenum">
              <a:rPr lang="ja-JP" altLang="en-US" smtClean="0"/>
              <a:pPr/>
              <a:t>11</a:t>
            </a:fld>
            <a:endParaRPr lang="ja-JP" altLang="en-US"/>
          </a:p>
        </p:txBody>
      </p:sp>
      <p:sp>
        <p:nvSpPr>
          <p:cNvPr id="4" name="タイトル 3">
            <a:extLst>
              <a:ext uri="{FF2B5EF4-FFF2-40B4-BE49-F238E27FC236}">
                <a16:creationId xmlns:a16="http://schemas.microsoft.com/office/drawing/2014/main" id="{194A40A9-EA41-87DF-9C80-28DC0FF43294}"/>
              </a:ext>
            </a:extLst>
          </p:cNvPr>
          <p:cNvSpPr>
            <a:spLocks noGrp="1"/>
          </p:cNvSpPr>
          <p:nvPr>
            <p:ph type="title"/>
          </p:nvPr>
        </p:nvSpPr>
        <p:spPr/>
        <p:txBody>
          <a:bodyPr/>
          <a:lstStyle/>
          <a:p>
            <a:r>
              <a:rPr kumimoji="1" lang="ja-JP" altLang="en-US"/>
              <a:t>利用メリット</a:t>
            </a:r>
          </a:p>
        </p:txBody>
      </p:sp>
      <p:sp>
        <p:nvSpPr>
          <p:cNvPr id="5" name="コンテンツ プレースホルダー 4">
            <a:extLst>
              <a:ext uri="{FF2B5EF4-FFF2-40B4-BE49-F238E27FC236}">
                <a16:creationId xmlns:a16="http://schemas.microsoft.com/office/drawing/2014/main" id="{EEDA6B4E-0D96-94C1-9C4D-F3F481458E99}"/>
              </a:ext>
            </a:extLst>
          </p:cNvPr>
          <p:cNvSpPr>
            <a:spLocks noGrp="1"/>
          </p:cNvSpPr>
          <p:nvPr>
            <p:ph idx="1"/>
          </p:nvPr>
        </p:nvSpPr>
        <p:spPr/>
        <p:txBody>
          <a:bodyPr vert="horz" lIns="91440" tIns="46800" rIns="91440" bIns="45720" rtlCol="0" anchor="ctr">
            <a:normAutofit/>
          </a:bodyPr>
          <a:lstStyle/>
          <a:p>
            <a:r>
              <a:rPr lang="ja-JP" altLang="en-US"/>
              <a:t>中国にも日本にも拠点がある当社だからこそ、</a:t>
            </a:r>
            <a:endParaRPr lang="en-US" altLang="ja-JP" dirty="0"/>
          </a:p>
          <a:p>
            <a:r>
              <a:rPr lang="ja-JP" altLang="en-US"/>
              <a:t>越境</a:t>
            </a:r>
            <a:r>
              <a:rPr lang="pt-PT" altLang="ja-JP" dirty="0"/>
              <a:t>EC</a:t>
            </a:r>
            <a:r>
              <a:rPr lang="ja-JP" altLang="en-US"/>
              <a:t>の際に日本企業・海外バイヤー双方の目線にたったやり取りが可能です。</a:t>
            </a:r>
          </a:p>
        </p:txBody>
      </p:sp>
      <p:sp>
        <p:nvSpPr>
          <p:cNvPr id="7" name="角丸四角形 6">
            <a:extLst>
              <a:ext uri="{FF2B5EF4-FFF2-40B4-BE49-F238E27FC236}">
                <a16:creationId xmlns:a16="http://schemas.microsoft.com/office/drawing/2014/main" id="{E08A8A8A-765D-ECB1-4A44-396D38FEDE4A}"/>
              </a:ext>
            </a:extLst>
          </p:cNvPr>
          <p:cNvSpPr/>
          <p:nvPr/>
        </p:nvSpPr>
        <p:spPr>
          <a:xfrm>
            <a:off x="407987" y="2168525"/>
            <a:ext cx="3699843" cy="1697294"/>
          </a:xfrm>
          <a:prstGeom prst="roundRect">
            <a:avLst>
              <a:gd name="adj" fmla="val 0"/>
            </a:avLst>
          </a:prstGeom>
          <a:solidFill>
            <a:srgbClr val="ED6C00">
              <a:alpha val="102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a:spcBef>
                <a:spcPts val="300"/>
              </a:spcBef>
            </a:pPr>
            <a:r>
              <a:rPr lang="ja-JP" altLang="en-US" b="1">
                <a:solidFill>
                  <a:srgbClr val="ED6C00"/>
                </a:solidFill>
                <a:latin typeface="Century Gothic" panose="020B0502020202020204" pitchFamily="34" charset="0"/>
                <a:ea typeface="Yu Gothic" panose="020B0400000000000000" pitchFamily="34" charset="-128"/>
              </a:rPr>
              <a:t>サイト構築</a:t>
            </a:r>
            <a:endParaRPr lang="en-US" altLang="ja-JP" b="1" dirty="0">
              <a:solidFill>
                <a:srgbClr val="ED6C00"/>
              </a:solidFill>
              <a:latin typeface="Century Gothic" panose="020B0502020202020204" pitchFamily="34" charset="0"/>
              <a:ea typeface="Yu Gothic" panose="020B0400000000000000" pitchFamily="34" charset="-128"/>
            </a:endParaRPr>
          </a:p>
          <a:p>
            <a:pPr algn="ct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出店企業から画像データや商品データ提供必要</a:t>
            </a:r>
            <a:endParaRPr lang="ja-JP" altLang="en-US" b="1">
              <a:solidFill>
                <a:schemeClr val="tx1">
                  <a:lumMod val="75000"/>
                  <a:lumOff val="25000"/>
                </a:schemeClr>
              </a:solidFill>
              <a:latin typeface="Century Gothic" panose="020B0502020202020204" pitchFamily="34" charset="0"/>
              <a:ea typeface="Yu Gothic" panose="020B0400000000000000" pitchFamily="34" charset="-128"/>
            </a:endParaRPr>
          </a:p>
        </p:txBody>
      </p:sp>
      <p:sp>
        <p:nvSpPr>
          <p:cNvPr id="14" name="角丸四角形 13">
            <a:extLst>
              <a:ext uri="{FF2B5EF4-FFF2-40B4-BE49-F238E27FC236}">
                <a16:creationId xmlns:a16="http://schemas.microsoft.com/office/drawing/2014/main" id="{511581AE-9240-5181-A848-A9FE802F9A4C}"/>
              </a:ext>
            </a:extLst>
          </p:cNvPr>
          <p:cNvSpPr/>
          <p:nvPr/>
        </p:nvSpPr>
        <p:spPr>
          <a:xfrm>
            <a:off x="4246079" y="2168525"/>
            <a:ext cx="3699843" cy="1697294"/>
          </a:xfrm>
          <a:prstGeom prst="roundRect">
            <a:avLst>
              <a:gd name="adj" fmla="val 0"/>
            </a:avLst>
          </a:prstGeom>
          <a:solidFill>
            <a:srgbClr val="ED6C00">
              <a:alpha val="102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lstStyle/>
          <a:p>
            <a:pPr algn="ctr"/>
            <a:r>
              <a:rPr lang="ja-JP" altLang="en-US" b="1">
                <a:solidFill>
                  <a:srgbClr val="ED6C00"/>
                </a:solidFill>
                <a:latin typeface="Century Gothic" panose="020B0502020202020204" pitchFamily="34" charset="0"/>
                <a:ea typeface="Yu Gothic" panose="020B0400000000000000" pitchFamily="34" charset="-128"/>
              </a:rPr>
              <a:t>アリババサイト内</a:t>
            </a:r>
            <a:r>
              <a:rPr lang="pt-PT" altLang="ja-JP" b="1" dirty="0">
                <a:solidFill>
                  <a:srgbClr val="ED6C00"/>
                </a:solidFill>
                <a:latin typeface="Century Gothic" panose="020B0502020202020204" pitchFamily="34" charset="0"/>
                <a:ea typeface="Yu Gothic" panose="020B0400000000000000" pitchFamily="34" charset="-128"/>
              </a:rPr>
              <a:t>SEO</a:t>
            </a:r>
            <a:r>
              <a:rPr lang="ja-JP" altLang="en-US" b="1">
                <a:solidFill>
                  <a:srgbClr val="ED6C00"/>
                </a:solidFill>
                <a:latin typeface="Century Gothic" panose="020B0502020202020204" pitchFamily="34" charset="0"/>
                <a:ea typeface="Yu Gothic" panose="020B0400000000000000" pitchFamily="34" charset="-128"/>
              </a:rPr>
              <a:t>対策</a:t>
            </a:r>
          </a:p>
        </p:txBody>
      </p:sp>
      <p:sp>
        <p:nvSpPr>
          <p:cNvPr id="17" name="角丸四角形 16">
            <a:extLst>
              <a:ext uri="{FF2B5EF4-FFF2-40B4-BE49-F238E27FC236}">
                <a16:creationId xmlns:a16="http://schemas.microsoft.com/office/drawing/2014/main" id="{DD502CDC-12FF-ABBA-F9C7-D395151AB753}"/>
              </a:ext>
            </a:extLst>
          </p:cNvPr>
          <p:cNvSpPr/>
          <p:nvPr/>
        </p:nvSpPr>
        <p:spPr>
          <a:xfrm>
            <a:off x="8084170" y="2168525"/>
            <a:ext cx="3699843" cy="1697294"/>
          </a:xfrm>
          <a:prstGeom prst="roundRect">
            <a:avLst>
              <a:gd name="adj" fmla="val 0"/>
            </a:avLst>
          </a:prstGeom>
          <a:solidFill>
            <a:srgbClr val="ED6C00">
              <a:alpha val="102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lstStyle/>
          <a:p>
            <a:pPr algn="ctr"/>
            <a:r>
              <a:rPr lang="ja-JP" altLang="en-US" b="1">
                <a:solidFill>
                  <a:srgbClr val="ED6C00"/>
                </a:solidFill>
                <a:latin typeface="Century Gothic" panose="020B0502020202020204" pitchFamily="34" charset="0"/>
                <a:ea typeface="Yu Gothic" panose="020B0400000000000000" pitchFamily="34" charset="-128"/>
              </a:rPr>
              <a:t>受注処理サポート</a:t>
            </a:r>
          </a:p>
        </p:txBody>
      </p:sp>
      <p:sp>
        <p:nvSpPr>
          <p:cNvPr id="15" name="角丸四角形 14">
            <a:extLst>
              <a:ext uri="{FF2B5EF4-FFF2-40B4-BE49-F238E27FC236}">
                <a16:creationId xmlns:a16="http://schemas.microsoft.com/office/drawing/2014/main" id="{ECEAC551-B8C9-16BE-EFEB-4D562B56989E}"/>
              </a:ext>
            </a:extLst>
          </p:cNvPr>
          <p:cNvSpPr/>
          <p:nvPr/>
        </p:nvSpPr>
        <p:spPr>
          <a:xfrm>
            <a:off x="2327033" y="3994781"/>
            <a:ext cx="3699843" cy="1697294"/>
          </a:xfrm>
          <a:prstGeom prst="roundRect">
            <a:avLst>
              <a:gd name="adj" fmla="val 0"/>
            </a:avLst>
          </a:prstGeom>
          <a:solidFill>
            <a:srgbClr val="ED6C00">
              <a:alpha val="102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lstStyle/>
          <a:p>
            <a:pPr algn="ctr"/>
            <a:r>
              <a:rPr lang="ja-JP" altLang="en-US" b="1">
                <a:solidFill>
                  <a:srgbClr val="ED6C00"/>
                </a:solidFill>
                <a:latin typeface="Century Gothic" panose="020B0502020202020204" pitchFamily="34" charset="0"/>
                <a:ea typeface="Yu Gothic" panose="020B0400000000000000" pitchFamily="34" charset="-128"/>
              </a:rPr>
              <a:t>管理画面作業</a:t>
            </a:r>
          </a:p>
        </p:txBody>
      </p:sp>
      <p:sp>
        <p:nvSpPr>
          <p:cNvPr id="18" name="角丸四角形 17">
            <a:extLst>
              <a:ext uri="{FF2B5EF4-FFF2-40B4-BE49-F238E27FC236}">
                <a16:creationId xmlns:a16="http://schemas.microsoft.com/office/drawing/2014/main" id="{03CFBC01-80B3-0284-29D1-1917AB7CD65B}"/>
              </a:ext>
            </a:extLst>
          </p:cNvPr>
          <p:cNvSpPr/>
          <p:nvPr/>
        </p:nvSpPr>
        <p:spPr>
          <a:xfrm>
            <a:off x="6165124" y="3994781"/>
            <a:ext cx="3699843" cy="1697294"/>
          </a:xfrm>
          <a:prstGeom prst="roundRect">
            <a:avLst>
              <a:gd name="adj" fmla="val 0"/>
            </a:avLst>
          </a:prstGeom>
          <a:solidFill>
            <a:srgbClr val="ED6C00">
              <a:alpha val="102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152000" rtlCol="0" anchor="t"/>
          <a:lstStyle/>
          <a:p>
            <a:pPr algn="ctr"/>
            <a:r>
              <a:rPr lang="ja-JP" altLang="en-US" b="1">
                <a:solidFill>
                  <a:srgbClr val="ED6C00"/>
                </a:solidFill>
                <a:latin typeface="Century Gothic" panose="020B0502020202020204" pitchFamily="34" charset="0"/>
                <a:ea typeface="Yu Gothic" panose="020B0400000000000000" pitchFamily="34" charset="-128"/>
              </a:rPr>
              <a:t>決済サービス</a:t>
            </a:r>
          </a:p>
        </p:txBody>
      </p:sp>
      <p:pic>
        <p:nvPicPr>
          <p:cNvPr id="25" name="グラフィックス 24" descr="フローチャート 単色塗りつぶし">
            <a:extLst>
              <a:ext uri="{FF2B5EF4-FFF2-40B4-BE49-F238E27FC236}">
                <a16:creationId xmlns:a16="http://schemas.microsoft.com/office/drawing/2014/main" id="{D693505F-4E27-2259-8BA5-6D8BF3FE1E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00708" y="2230491"/>
            <a:ext cx="914400" cy="914400"/>
          </a:xfrm>
          <a:prstGeom prst="rect">
            <a:avLst/>
          </a:prstGeom>
        </p:spPr>
      </p:pic>
      <p:pic>
        <p:nvPicPr>
          <p:cNvPr id="28" name="グラフィックス 27" descr="受信箱: チェックマーク 単色塗りつぶし">
            <a:extLst>
              <a:ext uri="{FF2B5EF4-FFF2-40B4-BE49-F238E27FC236}">
                <a16:creationId xmlns:a16="http://schemas.microsoft.com/office/drawing/2014/main" id="{B9B7A3A3-6124-43D1-8156-0027A5E1D9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76891" y="2230491"/>
            <a:ext cx="914400" cy="914400"/>
          </a:xfrm>
          <a:prstGeom prst="rect">
            <a:avLst/>
          </a:prstGeom>
        </p:spPr>
      </p:pic>
      <p:pic>
        <p:nvPicPr>
          <p:cNvPr id="30" name="グラフィックス 29" descr="お金 単色塗りつぶし">
            <a:extLst>
              <a:ext uri="{FF2B5EF4-FFF2-40B4-BE49-F238E27FC236}">
                <a16:creationId xmlns:a16="http://schemas.microsoft.com/office/drawing/2014/main" id="{9303D514-5AD5-CC00-F6AD-DECF1269D0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99409" y="4133338"/>
            <a:ext cx="831273" cy="831273"/>
          </a:xfrm>
          <a:prstGeom prst="rect">
            <a:avLst/>
          </a:prstGeom>
        </p:spPr>
      </p:pic>
      <p:pic>
        <p:nvPicPr>
          <p:cNvPr id="32" name="グラフィックス 31">
            <a:extLst>
              <a:ext uri="{FF2B5EF4-FFF2-40B4-BE49-F238E27FC236}">
                <a16:creationId xmlns:a16="http://schemas.microsoft.com/office/drawing/2014/main" id="{9BD0E846-D7E0-E299-6E9A-194471F648B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778257" y="4150277"/>
            <a:ext cx="797395" cy="797395"/>
          </a:xfrm>
          <a:prstGeom prst="rect">
            <a:avLst/>
          </a:prstGeom>
        </p:spPr>
      </p:pic>
      <p:pic>
        <p:nvPicPr>
          <p:cNvPr id="34" name="グラフィックス 33">
            <a:extLst>
              <a:ext uri="{FF2B5EF4-FFF2-40B4-BE49-F238E27FC236}">
                <a16:creationId xmlns:a16="http://schemas.microsoft.com/office/drawing/2014/main" id="{5B4EFE77-7CB7-031F-5B92-8724D0C3FAC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697303" y="2369517"/>
            <a:ext cx="797395" cy="797395"/>
          </a:xfrm>
          <a:prstGeom prst="rect">
            <a:avLst/>
          </a:prstGeom>
        </p:spPr>
      </p:pic>
      <p:sp>
        <p:nvSpPr>
          <p:cNvPr id="35" name="角丸四角形 34">
            <a:extLst>
              <a:ext uri="{FF2B5EF4-FFF2-40B4-BE49-F238E27FC236}">
                <a16:creationId xmlns:a16="http://schemas.microsoft.com/office/drawing/2014/main" id="{90227BCE-BC13-A31D-F016-75501D187CA0}"/>
              </a:ext>
            </a:extLst>
          </p:cNvPr>
          <p:cNvSpPr/>
          <p:nvPr/>
        </p:nvSpPr>
        <p:spPr>
          <a:xfrm>
            <a:off x="407987" y="5864857"/>
            <a:ext cx="11376025" cy="55181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rgbClr val="ED6C00"/>
                </a:solidFill>
                <a:latin typeface="Century Gothic" panose="020B0502020202020204" pitchFamily="34" charset="0"/>
                <a:ea typeface="Yu Gothic" panose="020B0400000000000000" pitchFamily="34" charset="-128"/>
              </a:rPr>
              <a:t>出店はスタート地点であり、出店後のサポートに注力しています</a:t>
            </a:r>
            <a:endParaRPr kumimoji="1" lang="ja-JP" altLang="en-US" sz="2400" b="1" i="0">
              <a:solidFill>
                <a:srgbClr val="ED6C00"/>
              </a:solidFill>
              <a:latin typeface="Century Gothic" panose="020B0502020202020204" pitchFamily="34" charset="0"/>
              <a:ea typeface="Yu Gothic" panose="020B0400000000000000" pitchFamily="34" charset="-128"/>
            </a:endParaRPr>
          </a:p>
        </p:txBody>
      </p:sp>
    </p:spTree>
    <p:extLst>
      <p:ext uri="{BB962C8B-B14F-4D97-AF65-F5344CB8AC3E}">
        <p14:creationId xmlns:p14="http://schemas.microsoft.com/office/powerpoint/2010/main" val="862896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C798C8F-DA6D-18EB-F427-A5F27B5CA27E}"/>
              </a:ext>
            </a:extLst>
          </p:cNvPr>
          <p:cNvSpPr>
            <a:spLocks noGrp="1"/>
          </p:cNvSpPr>
          <p:nvPr>
            <p:ph type="dt" sz="half" idx="10"/>
          </p:nvPr>
        </p:nvSpPr>
        <p:spPr/>
        <p:txBody>
          <a:bodyPr/>
          <a:lstStyle/>
          <a:p>
            <a:r>
              <a:rPr lang="en-US" altLang="ja-JP"/>
              <a:t>©︎ 2023 l4t Co.,Ltd.</a:t>
            </a:r>
            <a:endParaRPr lang="ja-JP" altLang="en-US"/>
          </a:p>
        </p:txBody>
      </p:sp>
      <p:sp>
        <p:nvSpPr>
          <p:cNvPr id="3" name="スライド番号プレースホルダー 2">
            <a:extLst>
              <a:ext uri="{FF2B5EF4-FFF2-40B4-BE49-F238E27FC236}">
                <a16:creationId xmlns:a16="http://schemas.microsoft.com/office/drawing/2014/main" id="{60C58457-DB39-FA0C-19F2-D77DDA8E7107}"/>
              </a:ext>
            </a:extLst>
          </p:cNvPr>
          <p:cNvSpPr>
            <a:spLocks noGrp="1"/>
          </p:cNvSpPr>
          <p:nvPr>
            <p:ph type="sldNum" sz="quarter" idx="12"/>
          </p:nvPr>
        </p:nvSpPr>
        <p:spPr/>
        <p:txBody>
          <a:bodyPr/>
          <a:lstStyle/>
          <a:p>
            <a:fld id="{E310EA0D-2252-9045-A82C-BA460C3629D0}" type="slidenum">
              <a:rPr lang="ja-JP" altLang="en-US" smtClean="0"/>
              <a:pPr/>
              <a:t>12</a:t>
            </a:fld>
            <a:endParaRPr lang="ja-JP" altLang="en-US"/>
          </a:p>
        </p:txBody>
      </p:sp>
      <p:sp>
        <p:nvSpPr>
          <p:cNvPr id="4" name="タイトル 3">
            <a:extLst>
              <a:ext uri="{FF2B5EF4-FFF2-40B4-BE49-F238E27FC236}">
                <a16:creationId xmlns:a16="http://schemas.microsoft.com/office/drawing/2014/main" id="{E22D1C4C-59DE-0BD8-6728-3EC3FD0FF67C}"/>
              </a:ext>
            </a:extLst>
          </p:cNvPr>
          <p:cNvSpPr>
            <a:spLocks noGrp="1"/>
          </p:cNvSpPr>
          <p:nvPr>
            <p:ph type="title"/>
          </p:nvPr>
        </p:nvSpPr>
        <p:spPr>
          <a:noFill/>
          <a:ln>
            <a:noFill/>
          </a:ln>
        </p:spPr>
        <p:txBody>
          <a:bodyPr spcFirstLastPara="1" vert="horz" wrap="square" lIns="91425" tIns="45700" rIns="91425" bIns="45700" rtlCol="0" anchor="ctr" anchorCtr="0">
            <a:normAutofit/>
          </a:bodyPr>
          <a:lstStyle/>
          <a:p>
            <a:r>
              <a:rPr lang="ja-JP" altLang="en-US"/>
              <a:t>弊社フィーについて</a:t>
            </a:r>
          </a:p>
        </p:txBody>
      </p:sp>
      <p:sp>
        <p:nvSpPr>
          <p:cNvPr id="10" name="円/楕円 9">
            <a:extLst>
              <a:ext uri="{FF2B5EF4-FFF2-40B4-BE49-F238E27FC236}">
                <a16:creationId xmlns:a16="http://schemas.microsoft.com/office/drawing/2014/main" id="{B0AB3AC2-A262-2FE9-B438-1B9CEE38213C}"/>
              </a:ext>
            </a:extLst>
          </p:cNvPr>
          <p:cNvSpPr/>
          <p:nvPr/>
        </p:nvSpPr>
        <p:spPr>
          <a:xfrm>
            <a:off x="5752499" y="1320993"/>
            <a:ext cx="687003" cy="687003"/>
          </a:xfrm>
          <a:prstGeom prst="ellipse">
            <a:avLst/>
          </a:prstGeom>
          <a:solidFill>
            <a:srgbClr val="ED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b="1" i="1" dirty="0">
                <a:solidFill>
                  <a:schemeClr val="bg1"/>
                </a:solidFill>
                <a:latin typeface="Century Gothic" panose="020B0502020202020204" pitchFamily="34" charset="0"/>
                <a:ea typeface="Yu Gothic" panose="020B0400000000000000" pitchFamily="34" charset="-128"/>
              </a:rPr>
              <a:t>+</a:t>
            </a:r>
            <a:endParaRPr kumimoji="1" lang="ja-JP" altLang="en-US" sz="4400" b="1" i="1">
              <a:solidFill>
                <a:schemeClr val="bg1"/>
              </a:solidFill>
              <a:latin typeface="Century Gothic" panose="020B0502020202020204" pitchFamily="34" charset="0"/>
              <a:ea typeface="Yu Gothic" panose="020B0400000000000000" pitchFamily="34" charset="-128"/>
            </a:endParaRPr>
          </a:p>
        </p:txBody>
      </p:sp>
      <p:sp>
        <p:nvSpPr>
          <p:cNvPr id="11" name="角丸四角形 10">
            <a:extLst>
              <a:ext uri="{FF2B5EF4-FFF2-40B4-BE49-F238E27FC236}">
                <a16:creationId xmlns:a16="http://schemas.microsoft.com/office/drawing/2014/main" id="{BFBE6269-97D9-2A85-A22C-0DD0450366D6}"/>
              </a:ext>
            </a:extLst>
          </p:cNvPr>
          <p:cNvSpPr/>
          <p:nvPr/>
        </p:nvSpPr>
        <p:spPr>
          <a:xfrm>
            <a:off x="6569413" y="6168843"/>
            <a:ext cx="5214600" cy="2478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000" b="1" dirty="0">
                <a:solidFill>
                  <a:schemeClr val="tx1">
                    <a:lumMod val="75000"/>
                    <a:lumOff val="25000"/>
                  </a:schemeClr>
                </a:solidFill>
                <a:latin typeface="Century Gothic" panose="020B0502020202020204" pitchFamily="34" charset="0"/>
                <a:ea typeface="Yu Gothic" panose="020B0400000000000000" pitchFamily="34" charset="-128"/>
              </a:rPr>
              <a:t>※ </a:t>
            </a:r>
            <a:r>
              <a:rPr lang="ja-JP" altLang="en-US" sz="1000" b="1">
                <a:solidFill>
                  <a:schemeClr val="tx1">
                    <a:lumMod val="75000"/>
                    <a:lumOff val="25000"/>
                  </a:schemeClr>
                </a:solidFill>
                <a:latin typeface="Century Gothic" panose="020B0502020202020204" pitchFamily="34" charset="0"/>
                <a:ea typeface="Yu Gothic" panose="020B0400000000000000" pitchFamily="34" charset="-128"/>
              </a:rPr>
              <a:t>越境</a:t>
            </a:r>
            <a:r>
              <a:rPr lang="pt-PT" altLang="ja-JP" sz="1000" b="1" dirty="0">
                <a:solidFill>
                  <a:schemeClr val="tx1">
                    <a:lumMod val="75000"/>
                    <a:lumOff val="25000"/>
                  </a:schemeClr>
                </a:solidFill>
                <a:latin typeface="Century Gothic" panose="020B0502020202020204" pitchFamily="34" charset="0"/>
                <a:ea typeface="Yu Gothic" panose="020B0400000000000000" pitchFamily="34" charset="-128"/>
              </a:rPr>
              <a:t>EC</a:t>
            </a:r>
            <a:r>
              <a:rPr lang="ja-JP" altLang="en-US" sz="1000" b="1">
                <a:solidFill>
                  <a:schemeClr val="tx1">
                    <a:lumMod val="75000"/>
                    <a:lumOff val="25000"/>
                  </a:schemeClr>
                </a:solidFill>
                <a:latin typeface="Century Gothic" panose="020B0502020202020204" pitchFamily="34" charset="0"/>
                <a:ea typeface="Yu Gothic" panose="020B0400000000000000" pitchFamily="34" charset="-128"/>
              </a:rPr>
              <a:t>という性格上、為替変動にご注意ください。弊社で為替リスクは持ちません。</a:t>
            </a:r>
          </a:p>
        </p:txBody>
      </p:sp>
      <p:sp>
        <p:nvSpPr>
          <p:cNvPr id="8" name="角丸四角形 7">
            <a:extLst>
              <a:ext uri="{FF2B5EF4-FFF2-40B4-BE49-F238E27FC236}">
                <a16:creationId xmlns:a16="http://schemas.microsoft.com/office/drawing/2014/main" id="{ACF6D5AA-C09B-639B-C5E1-E4B3A0709410}"/>
              </a:ext>
            </a:extLst>
          </p:cNvPr>
          <p:cNvSpPr/>
          <p:nvPr/>
        </p:nvSpPr>
        <p:spPr>
          <a:xfrm>
            <a:off x="1320800" y="1160463"/>
            <a:ext cx="4560896" cy="1008062"/>
          </a:xfrm>
          <a:prstGeom prst="roundRect">
            <a:avLst>
              <a:gd name="adj" fmla="val 0"/>
            </a:avLst>
          </a:prstGeom>
          <a:solidFill>
            <a:srgbClr val="ED6C00">
              <a:alpha val="1008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spcBef>
                <a:spcPts val="300"/>
              </a:spcBef>
            </a:pPr>
            <a:r>
              <a:rPr lang="ja-JP" altLang="en-US" sz="2400" b="1">
                <a:solidFill>
                  <a:srgbClr val="ED6C00"/>
                </a:solidFill>
                <a:latin typeface="Century Gothic" panose="020B0502020202020204" pitchFamily="34" charset="0"/>
                <a:ea typeface="Yu Gothic" panose="020B0400000000000000" pitchFamily="34" charset="-128"/>
              </a:rPr>
              <a:t>月間固定経費：</a:t>
            </a:r>
            <a:r>
              <a:rPr lang="en-US" altLang="ja-JP" sz="4400" b="1" dirty="0">
                <a:solidFill>
                  <a:srgbClr val="ED6C00"/>
                </a:solidFill>
                <a:latin typeface="Century Gothic" panose="020B0502020202020204" pitchFamily="34" charset="0"/>
                <a:ea typeface="Yu Gothic" panose="020B0400000000000000" pitchFamily="34" charset="-128"/>
              </a:rPr>
              <a:t>25</a:t>
            </a:r>
            <a:r>
              <a:rPr lang="ja-JP" altLang="en-US" sz="2400" b="1">
                <a:solidFill>
                  <a:srgbClr val="ED6C00"/>
                </a:solidFill>
                <a:latin typeface="Century Gothic" panose="020B0502020202020204" pitchFamily="34" charset="0"/>
                <a:ea typeface="Yu Gothic" panose="020B0400000000000000" pitchFamily="34" charset="-128"/>
              </a:rPr>
              <a:t>万円</a:t>
            </a:r>
            <a:endParaRPr lang="en-US" altLang="ja-JP" sz="2400" b="1" dirty="0">
              <a:solidFill>
                <a:srgbClr val="ED6C00"/>
              </a:solidFill>
              <a:latin typeface="Century Gothic" panose="020B0502020202020204" pitchFamily="34" charset="0"/>
              <a:ea typeface="Yu Gothic" panose="020B0400000000000000" pitchFamily="34" charset="-128"/>
            </a:endParaRPr>
          </a:p>
          <a:p>
            <a:pPr algn="ctr">
              <a:spcBef>
                <a:spcPts val="300"/>
              </a:spcBef>
            </a:pPr>
            <a:r>
              <a:rPr lang="ja-JP" altLang="en-US" sz="1400" b="1">
                <a:solidFill>
                  <a:srgbClr val="ED6C00"/>
                </a:solidFill>
                <a:latin typeface="Century Gothic" panose="020B0502020202020204" pitchFamily="34" charset="0"/>
                <a:ea typeface="Yu Gothic" panose="020B0400000000000000" pitchFamily="34" charset="-128"/>
              </a:rPr>
              <a:t>（ほぼ中国での担当者の人件費）</a:t>
            </a:r>
          </a:p>
        </p:txBody>
      </p:sp>
      <p:sp>
        <p:nvSpPr>
          <p:cNvPr id="9" name="角丸四角形 8">
            <a:extLst>
              <a:ext uri="{FF2B5EF4-FFF2-40B4-BE49-F238E27FC236}">
                <a16:creationId xmlns:a16="http://schemas.microsoft.com/office/drawing/2014/main" id="{D41156FF-F976-5A8E-16BA-E3C34417003D}"/>
              </a:ext>
            </a:extLst>
          </p:cNvPr>
          <p:cNvSpPr/>
          <p:nvPr/>
        </p:nvSpPr>
        <p:spPr>
          <a:xfrm>
            <a:off x="6310304" y="1160463"/>
            <a:ext cx="4560896" cy="1008062"/>
          </a:xfrm>
          <a:prstGeom prst="roundRect">
            <a:avLst>
              <a:gd name="adj" fmla="val 0"/>
            </a:avLst>
          </a:prstGeom>
          <a:solidFill>
            <a:srgbClr val="ED6C00">
              <a:alpha val="1008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spcBef>
                <a:spcPts val="300"/>
              </a:spcBef>
            </a:pPr>
            <a:r>
              <a:rPr lang="ja-JP" altLang="en-US" sz="2400" b="1">
                <a:solidFill>
                  <a:srgbClr val="ED6C00"/>
                </a:solidFill>
                <a:latin typeface="Century Gothic" panose="020B0502020202020204" pitchFamily="34" charset="0"/>
                <a:ea typeface="Yu Gothic" panose="020B0400000000000000" pitchFamily="34" charset="-128"/>
              </a:rPr>
              <a:t>売上に対しての歩合：</a:t>
            </a:r>
            <a:r>
              <a:rPr lang="en-US" altLang="ja-JP" sz="4400" b="1" dirty="0">
                <a:solidFill>
                  <a:srgbClr val="ED6C00"/>
                </a:solidFill>
                <a:latin typeface="Century Gothic" panose="020B0502020202020204" pitchFamily="34" charset="0"/>
                <a:ea typeface="Yu Gothic" panose="020B0400000000000000" pitchFamily="34" charset="-128"/>
              </a:rPr>
              <a:t>15</a:t>
            </a:r>
            <a:r>
              <a:rPr lang="en-US" altLang="ja-JP" sz="2400" b="1" dirty="0">
                <a:solidFill>
                  <a:srgbClr val="ED6C00"/>
                </a:solidFill>
                <a:latin typeface="Century Gothic" panose="020B0502020202020204" pitchFamily="34" charset="0"/>
                <a:ea typeface="Yu Gothic" panose="020B0400000000000000" pitchFamily="34" charset="-128"/>
              </a:rPr>
              <a:t>%</a:t>
            </a:r>
          </a:p>
          <a:p>
            <a:pPr algn="ctr">
              <a:spcBef>
                <a:spcPts val="300"/>
              </a:spcBef>
            </a:pPr>
            <a:r>
              <a:rPr lang="ja-JP" altLang="en-US" sz="1400" b="1">
                <a:solidFill>
                  <a:srgbClr val="ED6C00"/>
                </a:solidFill>
                <a:latin typeface="Century Gothic" panose="020B0502020202020204" pitchFamily="34" charset="0"/>
                <a:ea typeface="Yu Gothic" panose="020B0400000000000000" pitchFamily="34" charset="-128"/>
              </a:rPr>
              <a:t>（為替変動あり）</a:t>
            </a:r>
          </a:p>
        </p:txBody>
      </p:sp>
      <p:sp>
        <p:nvSpPr>
          <p:cNvPr id="13" name="角丸四角形 12">
            <a:extLst>
              <a:ext uri="{FF2B5EF4-FFF2-40B4-BE49-F238E27FC236}">
                <a16:creationId xmlns:a16="http://schemas.microsoft.com/office/drawing/2014/main" id="{CD4276FF-B11D-4BEF-0ED1-DC13CEB319CB}"/>
              </a:ext>
            </a:extLst>
          </p:cNvPr>
          <p:cNvSpPr/>
          <p:nvPr/>
        </p:nvSpPr>
        <p:spPr>
          <a:xfrm>
            <a:off x="1323785" y="2342676"/>
            <a:ext cx="9547415" cy="85094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4000" rtlCol="0" anchor="ctr"/>
          <a:lstStyle/>
          <a:p>
            <a:pPr>
              <a:spcBef>
                <a:spcPts val="300"/>
              </a:spcBef>
            </a:pPr>
            <a:r>
              <a:rPr lang="ja-JP" altLang="en-US" b="1">
                <a:solidFill>
                  <a:srgbClr val="ED6C00"/>
                </a:solidFill>
                <a:latin typeface="Century Gothic" panose="020B0502020202020204" pitchFamily="34" charset="0"/>
                <a:ea typeface="Yu Gothic" panose="020B0400000000000000" pitchFamily="34" charset="-128"/>
              </a:rPr>
              <a:t>通常</a:t>
            </a:r>
            <a:r>
              <a:rPr lang="en-US" altLang="ja-JP" b="1" dirty="0">
                <a:solidFill>
                  <a:srgbClr val="ED6C00"/>
                </a:solidFill>
                <a:latin typeface="Century Gothic" panose="020B0502020202020204" pitchFamily="34" charset="0"/>
                <a:ea typeface="Yu Gothic" panose="020B0400000000000000" pitchFamily="34" charset="-128"/>
              </a:rPr>
              <a:t>3</a:t>
            </a:r>
            <a:r>
              <a:rPr lang="ja-JP" altLang="en-US" b="1">
                <a:solidFill>
                  <a:srgbClr val="ED6C00"/>
                </a:solidFill>
                <a:latin typeface="Century Gothic" panose="020B0502020202020204" pitchFamily="34" charset="0"/>
                <a:ea typeface="Yu Gothic" panose="020B0400000000000000" pitchFamily="34" charset="-128"/>
              </a:rPr>
              <a:t>人でチームを編成し、</a:t>
            </a:r>
            <a:r>
              <a:rPr lang="en-US" altLang="ja-JP" b="1" dirty="0">
                <a:solidFill>
                  <a:srgbClr val="ED6C00"/>
                </a:solidFill>
                <a:latin typeface="Century Gothic" panose="020B0502020202020204" pitchFamily="34" charset="0"/>
                <a:ea typeface="Yu Gothic" panose="020B0400000000000000" pitchFamily="34" charset="-128"/>
              </a:rPr>
              <a:t>3</a:t>
            </a:r>
            <a:r>
              <a:rPr lang="ja-JP" altLang="en-US" b="1">
                <a:solidFill>
                  <a:srgbClr val="ED6C00"/>
                </a:solidFill>
                <a:latin typeface="Century Gothic" panose="020B0502020202020204" pitchFamily="34" charset="0"/>
                <a:ea typeface="Yu Gothic" panose="020B0400000000000000" pitchFamily="34" charset="-128"/>
              </a:rPr>
              <a:t>社分の作業ができます。</a:t>
            </a:r>
          </a:p>
        </p:txBody>
      </p:sp>
      <p:sp>
        <p:nvSpPr>
          <p:cNvPr id="14" name="角丸四角形 13">
            <a:extLst>
              <a:ext uri="{FF2B5EF4-FFF2-40B4-BE49-F238E27FC236}">
                <a16:creationId xmlns:a16="http://schemas.microsoft.com/office/drawing/2014/main" id="{A0A1BDD5-DB90-0197-6A3B-69492C512F29}"/>
              </a:ext>
            </a:extLst>
          </p:cNvPr>
          <p:cNvSpPr/>
          <p:nvPr/>
        </p:nvSpPr>
        <p:spPr>
          <a:xfrm>
            <a:off x="1323785" y="3299993"/>
            <a:ext cx="9547415" cy="85094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4000" rtlCol="0" anchor="ctr"/>
          <a:lstStyle/>
          <a:p>
            <a:pPr>
              <a:spcBef>
                <a:spcPts val="300"/>
              </a:spcBef>
            </a:pPr>
            <a:r>
              <a:rPr lang="ja-JP" altLang="en-US" b="1">
                <a:solidFill>
                  <a:srgbClr val="ED6C00"/>
                </a:solidFill>
                <a:latin typeface="Century Gothic" panose="020B0502020202020204" pitchFamily="34" charset="0"/>
                <a:ea typeface="Yu Gothic" panose="020B0400000000000000" pitchFamily="34" charset="-128"/>
              </a:rPr>
              <a:t>弊社拠点の杭州は浙江省一のメガシティで日本語ができ、</a:t>
            </a:r>
            <a:br>
              <a:rPr lang="en-US" altLang="ja-JP" b="1" dirty="0">
                <a:solidFill>
                  <a:srgbClr val="ED6C00"/>
                </a:solidFill>
                <a:latin typeface="Century Gothic" panose="020B0502020202020204" pitchFamily="34" charset="0"/>
                <a:ea typeface="Yu Gothic" panose="020B0400000000000000" pitchFamily="34" charset="-128"/>
              </a:rPr>
            </a:br>
            <a:r>
              <a:rPr lang="ja-JP" altLang="en-US" b="1">
                <a:solidFill>
                  <a:srgbClr val="ED6C00"/>
                </a:solidFill>
                <a:latin typeface="Century Gothic" panose="020B0502020202020204" pitchFamily="34" charset="0"/>
                <a:ea typeface="Yu Gothic" panose="020B0400000000000000" pitchFamily="34" charset="-128"/>
              </a:rPr>
              <a:t>ネットの作業ができる人は日本並みの給与水準となります。</a:t>
            </a:r>
          </a:p>
        </p:txBody>
      </p:sp>
      <p:sp>
        <p:nvSpPr>
          <p:cNvPr id="15" name="角丸四角形 14">
            <a:extLst>
              <a:ext uri="{FF2B5EF4-FFF2-40B4-BE49-F238E27FC236}">
                <a16:creationId xmlns:a16="http://schemas.microsoft.com/office/drawing/2014/main" id="{95F866AA-5440-92D9-31A5-8E36E2808797}"/>
              </a:ext>
            </a:extLst>
          </p:cNvPr>
          <p:cNvSpPr/>
          <p:nvPr/>
        </p:nvSpPr>
        <p:spPr>
          <a:xfrm>
            <a:off x="1323785" y="4257309"/>
            <a:ext cx="9547415" cy="85094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4000" rtlCol="0" anchor="ctr"/>
          <a:lstStyle/>
          <a:p>
            <a:pPr>
              <a:spcBef>
                <a:spcPts val="300"/>
              </a:spcBef>
            </a:pPr>
            <a:r>
              <a:rPr lang="ja-JP" altLang="en-US" b="1">
                <a:solidFill>
                  <a:srgbClr val="ED6C00"/>
                </a:solidFill>
                <a:latin typeface="Century Gothic" panose="020B0502020202020204" pitchFamily="34" charset="0"/>
                <a:ea typeface="Yu Gothic" panose="020B0400000000000000" pitchFamily="34" charset="-128"/>
              </a:rPr>
              <a:t>固定経費として</a:t>
            </a:r>
            <a:r>
              <a:rPr lang="en-US" altLang="ja-JP" b="1" dirty="0">
                <a:solidFill>
                  <a:srgbClr val="ED6C00"/>
                </a:solidFill>
                <a:latin typeface="Century Gothic" panose="020B0502020202020204" pitchFamily="34" charset="0"/>
                <a:ea typeface="Yu Gothic" panose="020B0400000000000000" pitchFamily="34" charset="-128"/>
              </a:rPr>
              <a:t>4</a:t>
            </a:r>
            <a:r>
              <a:rPr lang="ja-JP" altLang="en-US" b="1">
                <a:solidFill>
                  <a:srgbClr val="ED6C00"/>
                </a:solidFill>
                <a:latin typeface="Century Gothic" panose="020B0502020202020204" pitchFamily="34" charset="0"/>
                <a:ea typeface="Yu Gothic" panose="020B0400000000000000" pitchFamily="34" charset="-128"/>
              </a:rPr>
              <a:t>か月分を先にお預かりいたします。</a:t>
            </a:r>
          </a:p>
        </p:txBody>
      </p:sp>
      <p:sp>
        <p:nvSpPr>
          <p:cNvPr id="16" name="角丸四角形 15">
            <a:extLst>
              <a:ext uri="{FF2B5EF4-FFF2-40B4-BE49-F238E27FC236}">
                <a16:creationId xmlns:a16="http://schemas.microsoft.com/office/drawing/2014/main" id="{184EB717-D26D-6BC6-C697-84E4C8650504}"/>
              </a:ext>
            </a:extLst>
          </p:cNvPr>
          <p:cNvSpPr/>
          <p:nvPr/>
        </p:nvSpPr>
        <p:spPr>
          <a:xfrm>
            <a:off x="1323785" y="5214626"/>
            <a:ext cx="9547415" cy="85094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4000" rtlCol="0" anchor="ctr"/>
          <a:lstStyle/>
          <a:p>
            <a:pPr>
              <a:spcBef>
                <a:spcPts val="300"/>
              </a:spcBef>
            </a:pPr>
            <a:r>
              <a:rPr lang="ja-JP" altLang="en-US" b="1">
                <a:solidFill>
                  <a:srgbClr val="ED6C00"/>
                </a:solidFill>
                <a:latin typeface="Century Gothic" panose="020B0502020202020204" pitchFamily="34" charset="0"/>
                <a:ea typeface="Yu Gothic" panose="020B0400000000000000" pitchFamily="34" charset="-128"/>
              </a:rPr>
              <a:t>弊社へのフィーは、出店企業様への売上金の支払いの際に差し引き、</a:t>
            </a:r>
            <a:endParaRPr lang="en-US" altLang="ja-JP" b="1" dirty="0">
              <a:solidFill>
                <a:srgbClr val="ED6C00"/>
              </a:solidFill>
              <a:latin typeface="Century Gothic" panose="020B0502020202020204" pitchFamily="34" charset="0"/>
              <a:ea typeface="Yu Gothic" panose="020B0400000000000000" pitchFamily="34" charset="-128"/>
            </a:endParaRPr>
          </a:p>
          <a:p>
            <a:pPr>
              <a:spcBef>
                <a:spcPts val="300"/>
              </a:spcBef>
            </a:pPr>
            <a:r>
              <a:rPr lang="ja-JP" altLang="en-US" b="1">
                <a:solidFill>
                  <a:srgbClr val="ED6C00"/>
                </a:solidFill>
                <a:latin typeface="Century Gothic" panose="020B0502020202020204" pitchFamily="34" charset="0"/>
                <a:ea typeface="Yu Gothic" panose="020B0400000000000000" pitchFamily="34" charset="-128"/>
              </a:rPr>
              <a:t>残額を指定された日本の口座に送金いたします。</a:t>
            </a:r>
          </a:p>
        </p:txBody>
      </p:sp>
      <p:pic>
        <p:nvPicPr>
          <p:cNvPr id="20" name="グラフィックス 19" descr="グループでのブレーンストーミング 単色塗りつぶし">
            <a:extLst>
              <a:ext uri="{FF2B5EF4-FFF2-40B4-BE49-F238E27FC236}">
                <a16:creationId xmlns:a16="http://schemas.microsoft.com/office/drawing/2014/main" id="{E049839C-FCD1-1CFC-E65A-E01522F268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5181" y="2390299"/>
            <a:ext cx="755703" cy="755703"/>
          </a:xfrm>
          <a:prstGeom prst="rect">
            <a:avLst/>
          </a:prstGeom>
        </p:spPr>
      </p:pic>
      <p:pic>
        <p:nvPicPr>
          <p:cNvPr id="22" name="グラフィックス 21">
            <a:extLst>
              <a:ext uri="{FF2B5EF4-FFF2-40B4-BE49-F238E27FC236}">
                <a16:creationId xmlns:a16="http://schemas.microsoft.com/office/drawing/2014/main" id="{32E41D8D-0D23-5327-1FD9-77A74375D59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504334" y="4284085"/>
            <a:ext cx="797397" cy="797397"/>
          </a:xfrm>
          <a:prstGeom prst="rect">
            <a:avLst/>
          </a:prstGeom>
        </p:spPr>
      </p:pic>
      <p:pic>
        <p:nvPicPr>
          <p:cNvPr id="24" name="グラフィックス 23">
            <a:extLst>
              <a:ext uri="{FF2B5EF4-FFF2-40B4-BE49-F238E27FC236}">
                <a16:creationId xmlns:a16="http://schemas.microsoft.com/office/drawing/2014/main" id="{BF883B00-EBA7-B036-DBE2-9BAFEBC6A93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573530" y="5310598"/>
            <a:ext cx="659005" cy="659005"/>
          </a:xfrm>
          <a:prstGeom prst="rect">
            <a:avLst/>
          </a:prstGeom>
        </p:spPr>
      </p:pic>
      <p:pic>
        <p:nvPicPr>
          <p:cNvPr id="26" name="グラフィックス 25">
            <a:extLst>
              <a:ext uri="{FF2B5EF4-FFF2-40B4-BE49-F238E27FC236}">
                <a16:creationId xmlns:a16="http://schemas.microsoft.com/office/drawing/2014/main" id="{953AB768-7CCF-CA76-754E-EBB1FD06133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573530" y="3395965"/>
            <a:ext cx="659005" cy="659005"/>
          </a:xfrm>
          <a:prstGeom prst="rect">
            <a:avLst/>
          </a:prstGeom>
        </p:spPr>
      </p:pic>
    </p:spTree>
    <p:extLst>
      <p:ext uri="{BB962C8B-B14F-4D97-AF65-F5344CB8AC3E}">
        <p14:creationId xmlns:p14="http://schemas.microsoft.com/office/powerpoint/2010/main" val="4211925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49336F-FCAF-22B6-3785-C37CC972447F}"/>
              </a:ext>
            </a:extLst>
          </p:cNvPr>
          <p:cNvSpPr>
            <a:spLocks noGrp="1"/>
          </p:cNvSpPr>
          <p:nvPr>
            <p:ph type="dt" sz="half" idx="10"/>
          </p:nvPr>
        </p:nvSpPr>
        <p:spPr/>
        <p:txBody>
          <a:bodyPr/>
          <a:lstStyle/>
          <a:p>
            <a:r>
              <a:rPr lang="en-US" altLang="ja-JP"/>
              <a:t>©︎ 2023 l4t Co.,Ltd.</a:t>
            </a:r>
            <a:endParaRPr lang="ja-JP" altLang="en-US"/>
          </a:p>
        </p:txBody>
      </p:sp>
      <p:sp>
        <p:nvSpPr>
          <p:cNvPr id="3" name="スライド番号プレースホルダー 2">
            <a:extLst>
              <a:ext uri="{FF2B5EF4-FFF2-40B4-BE49-F238E27FC236}">
                <a16:creationId xmlns:a16="http://schemas.microsoft.com/office/drawing/2014/main" id="{46B8C780-00B9-98FA-A3F6-FE0CACBA42CE}"/>
              </a:ext>
            </a:extLst>
          </p:cNvPr>
          <p:cNvSpPr>
            <a:spLocks noGrp="1"/>
          </p:cNvSpPr>
          <p:nvPr>
            <p:ph type="sldNum" sz="quarter" idx="12"/>
          </p:nvPr>
        </p:nvSpPr>
        <p:spPr/>
        <p:txBody>
          <a:bodyPr/>
          <a:lstStyle/>
          <a:p>
            <a:fld id="{E310EA0D-2252-9045-A82C-BA460C3629D0}" type="slidenum">
              <a:rPr lang="ja-JP" altLang="en-US" smtClean="0"/>
              <a:pPr/>
              <a:t>13</a:t>
            </a:fld>
            <a:endParaRPr lang="ja-JP" altLang="en-US"/>
          </a:p>
        </p:txBody>
      </p:sp>
      <p:sp>
        <p:nvSpPr>
          <p:cNvPr id="4" name="タイトル 3">
            <a:extLst>
              <a:ext uri="{FF2B5EF4-FFF2-40B4-BE49-F238E27FC236}">
                <a16:creationId xmlns:a16="http://schemas.microsoft.com/office/drawing/2014/main" id="{B6D79D27-C991-5D13-05F4-2E862C5FBBBC}"/>
              </a:ext>
            </a:extLst>
          </p:cNvPr>
          <p:cNvSpPr>
            <a:spLocks noGrp="1"/>
          </p:cNvSpPr>
          <p:nvPr>
            <p:ph type="title"/>
          </p:nvPr>
        </p:nvSpPr>
        <p:spPr/>
        <p:txBody>
          <a:bodyPr/>
          <a:lstStyle/>
          <a:p>
            <a:r>
              <a:rPr kumimoji="1" lang="ja-JP" altLang="en-US"/>
              <a:t>会社概要</a:t>
            </a:r>
          </a:p>
        </p:txBody>
      </p:sp>
      <p:graphicFrame>
        <p:nvGraphicFramePr>
          <p:cNvPr id="6" name="表 7">
            <a:extLst>
              <a:ext uri="{FF2B5EF4-FFF2-40B4-BE49-F238E27FC236}">
                <a16:creationId xmlns:a16="http://schemas.microsoft.com/office/drawing/2014/main" id="{06EBE688-74F0-D6F4-B518-74C6462F9C5D}"/>
              </a:ext>
            </a:extLst>
          </p:cNvPr>
          <p:cNvGraphicFramePr>
            <a:graphicFrameLocks noGrp="1"/>
          </p:cNvGraphicFramePr>
          <p:nvPr>
            <p:extLst>
              <p:ext uri="{D42A27DB-BD31-4B8C-83A1-F6EECF244321}">
                <p14:modId xmlns:p14="http://schemas.microsoft.com/office/powerpoint/2010/main" val="287582323"/>
              </p:ext>
            </p:extLst>
          </p:nvPr>
        </p:nvGraphicFramePr>
        <p:xfrm>
          <a:off x="407988" y="1149644"/>
          <a:ext cx="5564187" cy="4694999"/>
        </p:xfrm>
        <a:graphic>
          <a:graphicData uri="http://schemas.openxmlformats.org/drawingml/2006/table">
            <a:tbl>
              <a:tblPr firstRow="1" bandRow="1">
                <a:tableStyleId>{5C22544A-7EE6-4342-B048-85BDC9FD1C3A}</a:tableStyleId>
              </a:tblPr>
              <a:tblGrid>
                <a:gridCol w="1483995">
                  <a:extLst>
                    <a:ext uri="{9D8B030D-6E8A-4147-A177-3AD203B41FA5}">
                      <a16:colId xmlns:a16="http://schemas.microsoft.com/office/drawing/2014/main" val="1109708954"/>
                    </a:ext>
                  </a:extLst>
                </a:gridCol>
                <a:gridCol w="208280">
                  <a:extLst>
                    <a:ext uri="{9D8B030D-6E8A-4147-A177-3AD203B41FA5}">
                      <a16:colId xmlns:a16="http://schemas.microsoft.com/office/drawing/2014/main" val="1162589536"/>
                    </a:ext>
                  </a:extLst>
                </a:gridCol>
                <a:gridCol w="3871912">
                  <a:extLst>
                    <a:ext uri="{9D8B030D-6E8A-4147-A177-3AD203B41FA5}">
                      <a16:colId xmlns:a16="http://schemas.microsoft.com/office/drawing/2014/main" val="1729529923"/>
                    </a:ext>
                  </a:extLst>
                </a:gridCol>
              </a:tblGrid>
              <a:tr h="438733">
                <a:tc>
                  <a:txBody>
                    <a:bodyPr/>
                    <a:lstStyle/>
                    <a:p>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会社名</a:t>
                      </a:r>
                    </a:p>
                  </a:txBody>
                  <a:tcPr>
                    <a:noFill/>
                  </a:tcPr>
                </a:tc>
                <a:tc>
                  <a:txBody>
                    <a:bodyPr/>
                    <a:lstStyle/>
                    <a:p>
                      <a:pPr algn="ctr"/>
                      <a:r>
                        <a:rPr kumimoji="1" lang="ja-JP" altLang="en-US" sz="1600" b="1" i="0" u="none" strike="noStrike" kern="1200" cap="none" spc="0" normalizeH="0" baseline="0" noProof="0">
                          <a:ln>
                            <a:noFill/>
                          </a:ln>
                          <a:solidFill>
                            <a:schemeClr val="tx1">
                              <a:lumMod val="75000"/>
                              <a:lumOff val="25000"/>
                            </a:schemeClr>
                          </a:solidFill>
                          <a:effectLst/>
                          <a:uLnTx/>
                          <a:uFillTx/>
                          <a:latin typeface="FUTURA MEDIUM" panose="020B0602020204020303" pitchFamily="34" charset="-79"/>
                          <a:ea typeface="Yu Gothic" panose="020B0400000000000000" pitchFamily="34" charset="-128"/>
                          <a:cs typeface="FUTURA MEDIUM" panose="020B0602020204020303" pitchFamily="34" charset="-79"/>
                        </a:rPr>
                        <a:t>｜</a:t>
                      </a:r>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a:txBody>
                    <a:bodyPr/>
                    <a:lstStyle/>
                    <a:p>
                      <a:r>
                        <a:rPr kumimoji="1" lang="ja-JP" altLang="en-US" sz="1400" b="1" i="0" kern="12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株式会社エルフォーティー</a:t>
                      </a:r>
                    </a:p>
                  </a:txBody>
                  <a:tcPr>
                    <a:noFill/>
                  </a:tcPr>
                </a:tc>
                <a:extLst>
                  <a:ext uri="{0D108BD9-81ED-4DB2-BD59-A6C34878D82A}">
                    <a16:rowId xmlns:a16="http://schemas.microsoft.com/office/drawing/2014/main" val="1671061101"/>
                  </a:ext>
                </a:extLst>
              </a:tr>
              <a:tr h="525489">
                <a:tc>
                  <a:txBody>
                    <a:bodyPr/>
                    <a:lstStyle/>
                    <a:p>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本社所在地</a:t>
                      </a:r>
                    </a:p>
                  </a:txBody>
                  <a:tcPr>
                    <a:noFill/>
                  </a:tcPr>
                </a:tc>
                <a:tc>
                  <a:txBody>
                    <a:bodyPr/>
                    <a:lstStyle/>
                    <a:p>
                      <a:pPr algn="ctr"/>
                      <a:r>
                        <a:rPr kumimoji="1" lang="ja-JP" altLang="en-US" sz="1600" b="1" i="0" u="none" strike="noStrike" kern="1200" cap="none" spc="0" normalizeH="0" baseline="0" noProof="0">
                          <a:ln>
                            <a:noFill/>
                          </a:ln>
                          <a:solidFill>
                            <a:schemeClr val="tx1">
                              <a:lumMod val="75000"/>
                              <a:lumOff val="25000"/>
                            </a:schemeClr>
                          </a:solidFill>
                          <a:effectLst/>
                          <a:uLnTx/>
                          <a:uFillTx/>
                          <a:latin typeface="FUTURA MEDIUM" panose="020B0602020204020303" pitchFamily="34" charset="-79"/>
                          <a:ea typeface="Yu Gothic" panose="020B0400000000000000" pitchFamily="34" charset="-128"/>
                          <a:cs typeface="FUTURA MEDIUM" panose="020B0602020204020303" pitchFamily="34" charset="-79"/>
                        </a:rPr>
                        <a:t>｜</a:t>
                      </a:r>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a:txBody>
                    <a:bodyPr/>
                    <a:lstStyle/>
                    <a:p>
                      <a:pPr marL="0" algn="l" defTabSz="914400" rtl="0" eaLnBrk="1" latinLnBrk="0" hangingPunct="1"/>
                      <a:r>
                        <a:rPr kumimoji="1" lang="ja-JP" altLang="en-US" sz="1400" b="1" i="0" kern="12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大阪府大阪市中央区南本町</a:t>
                      </a:r>
                      <a:r>
                        <a:rPr kumimoji="1" lang="en-US" altLang="ja-JP" sz="1400" b="1" i="0" kern="120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2-1-15 4</a:t>
                      </a:r>
                      <a:r>
                        <a:rPr kumimoji="1" lang="pt-PT" altLang="ja-JP" sz="1400" b="1" i="0" kern="120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F</a:t>
                      </a:r>
                      <a:endParaRPr kumimoji="1" lang="ja-JP" altLang="en-US" sz="1400" b="1" i="0" kern="12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extLst>
                  <a:ext uri="{0D108BD9-81ED-4DB2-BD59-A6C34878D82A}">
                    <a16:rowId xmlns:a16="http://schemas.microsoft.com/office/drawing/2014/main" val="3391702356"/>
                  </a:ext>
                </a:extLst>
              </a:tr>
              <a:tr h="438733">
                <a:tc>
                  <a:txBody>
                    <a:bodyPr/>
                    <a:lstStyle/>
                    <a:p>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電話番号</a:t>
                      </a:r>
                    </a:p>
                  </a:txBody>
                  <a:tcPr>
                    <a:noFill/>
                  </a:tcPr>
                </a:tc>
                <a:tc>
                  <a:txBody>
                    <a:bodyPr/>
                    <a:lstStyle/>
                    <a:p>
                      <a:pPr algn="ctr"/>
                      <a:r>
                        <a:rPr kumimoji="1" lang="ja-JP" altLang="en-US" sz="1600" b="1" i="0" u="none" strike="noStrike" kern="1200" cap="none" spc="0" normalizeH="0" baseline="0" noProof="0">
                          <a:ln>
                            <a:noFill/>
                          </a:ln>
                          <a:solidFill>
                            <a:schemeClr val="tx1">
                              <a:lumMod val="75000"/>
                              <a:lumOff val="25000"/>
                            </a:schemeClr>
                          </a:solidFill>
                          <a:effectLst/>
                          <a:uLnTx/>
                          <a:uFillTx/>
                          <a:latin typeface="FUTURA MEDIUM" panose="020B0602020204020303" pitchFamily="34" charset="-79"/>
                          <a:ea typeface="Yu Gothic" panose="020B0400000000000000" pitchFamily="34" charset="-128"/>
                          <a:cs typeface="FUTURA MEDIUM" panose="020B0602020204020303" pitchFamily="34" charset="-79"/>
                        </a:rPr>
                        <a:t>｜</a:t>
                      </a:r>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a:txBody>
                    <a:bodyPr/>
                    <a:lstStyle/>
                    <a:p>
                      <a:r>
                        <a:rPr kumimoji="1" lang="en-US" altLang="ja-JP" sz="1400" b="1" i="0" kern="120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06-6226-8726</a:t>
                      </a:r>
                    </a:p>
                  </a:txBody>
                  <a:tcPr>
                    <a:noFill/>
                  </a:tcPr>
                </a:tc>
                <a:extLst>
                  <a:ext uri="{0D108BD9-81ED-4DB2-BD59-A6C34878D82A}">
                    <a16:rowId xmlns:a16="http://schemas.microsoft.com/office/drawing/2014/main" val="1904837433"/>
                  </a:ext>
                </a:extLst>
              </a:tr>
              <a:tr h="486055">
                <a:tc>
                  <a:txBody>
                    <a:bodyPr/>
                    <a:lstStyle/>
                    <a:p>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メールアドレス</a:t>
                      </a:r>
                    </a:p>
                  </a:txBody>
                  <a:tcPr>
                    <a:noFill/>
                  </a:tcPr>
                </a:tc>
                <a:tc>
                  <a:txBody>
                    <a:bodyPr/>
                    <a:lstStyle/>
                    <a:p>
                      <a:pPr algn="ctr"/>
                      <a:r>
                        <a:rPr kumimoji="1" lang="ja-JP" altLang="en-US" sz="1600" b="1" i="0" u="none" strike="noStrike" kern="1200" cap="none" spc="0" normalizeH="0" baseline="0" noProof="0">
                          <a:ln>
                            <a:noFill/>
                          </a:ln>
                          <a:solidFill>
                            <a:schemeClr val="tx1">
                              <a:lumMod val="75000"/>
                              <a:lumOff val="25000"/>
                            </a:schemeClr>
                          </a:solidFill>
                          <a:effectLst/>
                          <a:uLnTx/>
                          <a:uFillTx/>
                          <a:latin typeface="FUTURA MEDIUM" panose="020B0602020204020303" pitchFamily="34" charset="-79"/>
                          <a:ea typeface="Yu Gothic" panose="020B0400000000000000" pitchFamily="34" charset="-128"/>
                          <a:cs typeface="FUTURA MEDIUM" panose="020B0602020204020303" pitchFamily="34" charset="-79"/>
                        </a:rPr>
                        <a:t>｜</a:t>
                      </a:r>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a:txBody>
                    <a:bodyPr/>
                    <a:lstStyle/>
                    <a:p>
                      <a:r>
                        <a:rPr kumimoji="1" lang="pt-PT" altLang="ja-JP" sz="1400" b="1" i="0" kern="120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info@l4t.biz</a:t>
                      </a:r>
                      <a:endParaRPr kumimoji="1" lang="ja-JP" altLang="en-US" sz="1400" b="1" i="0" kern="12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extLst>
                  <a:ext uri="{0D108BD9-81ED-4DB2-BD59-A6C34878D82A}">
                    <a16:rowId xmlns:a16="http://schemas.microsoft.com/office/drawing/2014/main" val="3799086102"/>
                  </a:ext>
                </a:extLst>
              </a:tr>
              <a:tr h="456426">
                <a:tc>
                  <a:txBody>
                    <a:bodyPr/>
                    <a:lstStyle/>
                    <a:p>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ホームページ</a:t>
                      </a:r>
                    </a:p>
                  </a:txBody>
                  <a:tcPr>
                    <a:noFill/>
                  </a:tcPr>
                </a:tc>
                <a:tc>
                  <a:txBody>
                    <a:bodyPr/>
                    <a:lstStyle/>
                    <a:p>
                      <a:pPr algn="ctr"/>
                      <a:r>
                        <a:rPr kumimoji="1" lang="ja-JP" altLang="en-US" sz="1600" b="1" i="0" u="none" strike="noStrike" kern="1200" cap="none" spc="0" normalizeH="0" baseline="0" noProof="0">
                          <a:ln>
                            <a:noFill/>
                          </a:ln>
                          <a:solidFill>
                            <a:schemeClr val="tx1">
                              <a:lumMod val="75000"/>
                              <a:lumOff val="25000"/>
                            </a:schemeClr>
                          </a:solidFill>
                          <a:effectLst/>
                          <a:uLnTx/>
                          <a:uFillTx/>
                          <a:latin typeface="FUTURA MEDIUM" panose="020B0602020204020303" pitchFamily="34" charset="-79"/>
                          <a:ea typeface="Yu Gothic" panose="020B0400000000000000" pitchFamily="34" charset="-128"/>
                          <a:cs typeface="FUTURA MEDIUM" panose="020B0602020204020303" pitchFamily="34" charset="-79"/>
                        </a:rPr>
                        <a:t>｜</a:t>
                      </a:r>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a:txBody>
                    <a:bodyPr/>
                    <a:lstStyle/>
                    <a:p>
                      <a:pPr marL="0" algn="l" defTabSz="914400" rtl="0" eaLnBrk="1" latinLnBrk="0" hangingPunct="1">
                        <a:spcBef>
                          <a:spcPts val="600"/>
                        </a:spcBef>
                      </a:pPr>
                      <a:r>
                        <a:rPr kumimoji="1" lang="pt-PT" altLang="ja-JP" sz="1400" b="1" i="0" kern="1200" dirty="0">
                          <a:solidFill>
                            <a:schemeClr val="tx1">
                              <a:lumMod val="75000"/>
                              <a:lumOff val="25000"/>
                            </a:schemeClr>
                          </a:solidFill>
                          <a:effectLst/>
                          <a:latin typeface="FUTURA MEDIUM" panose="020B0602020204020303" pitchFamily="34" charset="-79"/>
                          <a:ea typeface="Yu Gothic" panose="020B0400000000000000" pitchFamily="34" charset="-128"/>
                          <a:cs typeface="FUTURA MEDIUM" panose="020B0602020204020303" pitchFamily="34" charset="-79"/>
                        </a:rPr>
                        <a:t> </a:t>
                      </a:r>
                      <a:r>
                        <a:rPr kumimoji="1" lang="pt-PT" altLang="ja-JP" sz="1400" b="1" i="0" kern="1200" dirty="0">
                          <a:solidFill>
                            <a:schemeClr val="tx1">
                              <a:lumMod val="75000"/>
                              <a:lumOff val="25000"/>
                            </a:schemeClr>
                          </a:solidFill>
                          <a:effectLst/>
                          <a:latin typeface="FUTURA MEDIUM" panose="020B0602020204020303" pitchFamily="34" charset="-79"/>
                          <a:ea typeface="Yu Gothic" panose="020B0400000000000000" pitchFamily="34" charset="-128"/>
                          <a:cs typeface="FUTURA MEDIUM" panose="020B0602020204020303" pitchFamily="34" charset="-79"/>
                          <a:hlinkClick r:id="rId2">
                            <a:extLst>
                              <a:ext uri="{A12FA001-AC4F-418D-AE19-62706E023703}">
                                <ahyp:hlinkClr xmlns:ahyp="http://schemas.microsoft.com/office/drawing/2018/hyperlinkcolor" val="tx"/>
                              </a:ext>
                            </a:extLst>
                          </a:hlinkClick>
                        </a:rPr>
                        <a:t>https://www.l4t.biz/</a:t>
                      </a:r>
                      <a:endParaRPr kumimoji="1" lang="ja-JP" altLang="en-US" sz="1400" b="1" i="0" kern="1200">
                        <a:solidFill>
                          <a:schemeClr val="tx1">
                            <a:lumMod val="75000"/>
                            <a:lumOff val="25000"/>
                          </a:schemeClr>
                        </a:solidFill>
                        <a:effectLst/>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extLst>
                  <a:ext uri="{0D108BD9-81ED-4DB2-BD59-A6C34878D82A}">
                    <a16:rowId xmlns:a16="http://schemas.microsoft.com/office/drawing/2014/main" val="990766117"/>
                  </a:ext>
                </a:extLst>
              </a:tr>
              <a:tr h="438733">
                <a:tc>
                  <a:txBody>
                    <a:bodyPr/>
                    <a:lstStyle/>
                    <a:p>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担当</a:t>
                      </a:r>
                    </a:p>
                  </a:txBody>
                  <a:tcPr>
                    <a:noFill/>
                  </a:tcPr>
                </a:tc>
                <a:tc>
                  <a:txBody>
                    <a:bodyPr/>
                    <a:lstStyle/>
                    <a:p>
                      <a:pPr algn="ctr"/>
                      <a:r>
                        <a:rPr kumimoji="1" lang="ja-JP" altLang="en-US" sz="1600" b="1" i="0" u="none" strike="noStrike" kern="1200" cap="none" spc="0" normalizeH="0" baseline="0" noProof="0">
                          <a:ln>
                            <a:noFill/>
                          </a:ln>
                          <a:solidFill>
                            <a:schemeClr val="tx1">
                              <a:lumMod val="75000"/>
                              <a:lumOff val="25000"/>
                            </a:schemeClr>
                          </a:solidFill>
                          <a:effectLst/>
                          <a:uLnTx/>
                          <a:uFillTx/>
                          <a:latin typeface="FUTURA MEDIUM" panose="020B0602020204020303" pitchFamily="34" charset="-79"/>
                          <a:ea typeface="Yu Gothic" panose="020B0400000000000000" pitchFamily="34" charset="-128"/>
                          <a:cs typeface="FUTURA MEDIUM" panose="020B0602020204020303" pitchFamily="34" charset="-79"/>
                        </a:rPr>
                        <a:t>｜</a:t>
                      </a:r>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a:txBody>
                    <a:bodyPr/>
                    <a:lstStyle/>
                    <a:p>
                      <a:pPr>
                        <a:spcBef>
                          <a:spcPts val="600"/>
                        </a:spcBef>
                      </a:pPr>
                      <a:r>
                        <a:rPr kumimoji="1" lang="ja-JP" altLang="en-US" sz="1400" b="1" i="0" kern="1200">
                          <a:solidFill>
                            <a:schemeClr val="tx1">
                              <a:lumMod val="75000"/>
                              <a:lumOff val="25000"/>
                            </a:schemeClr>
                          </a:solidFill>
                          <a:effectLst/>
                          <a:latin typeface="FUTURA MEDIUM" panose="020B0602020204020303" pitchFamily="34" charset="-79"/>
                          <a:ea typeface="Yu Gothic" panose="020B0400000000000000" pitchFamily="34" charset="-128"/>
                          <a:cs typeface="FUTURA MEDIUM" panose="020B0602020204020303" pitchFamily="34" charset="-79"/>
                        </a:rPr>
                        <a:t>梅崎（ウメザキ）</a:t>
                      </a:r>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extLst>
                  <a:ext uri="{0D108BD9-81ED-4DB2-BD59-A6C34878D82A}">
                    <a16:rowId xmlns:a16="http://schemas.microsoft.com/office/drawing/2014/main" val="1121699870"/>
                  </a:ext>
                </a:extLst>
              </a:tr>
              <a:tr h="438733">
                <a:tc>
                  <a:txBody>
                    <a:bodyPr/>
                    <a:lstStyle/>
                    <a:p>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その他</a:t>
                      </a:r>
                    </a:p>
                  </a:txBody>
                  <a:tcPr>
                    <a:noFill/>
                  </a:tcPr>
                </a:tc>
                <a:tc>
                  <a:txBody>
                    <a:bodyPr/>
                    <a:lstStyle/>
                    <a:p>
                      <a:pPr algn="ctr"/>
                      <a:r>
                        <a:rPr kumimoji="1" lang="ja-JP" altLang="en-US" sz="1600" b="1" i="0" u="none" strike="noStrike" kern="1200" cap="none" spc="0" normalizeH="0" baseline="0" noProof="0">
                          <a:ln>
                            <a:noFill/>
                          </a:ln>
                          <a:solidFill>
                            <a:schemeClr val="tx1">
                              <a:lumMod val="75000"/>
                              <a:lumOff val="25000"/>
                            </a:schemeClr>
                          </a:solidFill>
                          <a:effectLst/>
                          <a:uLnTx/>
                          <a:uFillTx/>
                          <a:latin typeface="FUTURA MEDIUM" panose="020B0602020204020303" pitchFamily="34" charset="-79"/>
                          <a:ea typeface="Yu Gothic" panose="020B0400000000000000" pitchFamily="34" charset="-128"/>
                          <a:cs typeface="FUTURA MEDIUM" panose="020B0602020204020303" pitchFamily="34" charset="-79"/>
                        </a:rPr>
                        <a:t>｜</a:t>
                      </a:r>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rowSpan="4">
                  <a:txBody>
                    <a:bodyPr/>
                    <a:lstStyle/>
                    <a:p>
                      <a:pPr marL="0" algn="l" defTabSz="914400" rtl="0" eaLnBrk="1" fontAlgn="base" latinLnBrk="0" hangingPunct="1">
                        <a:spcBef>
                          <a:spcPts val="600"/>
                        </a:spcBef>
                      </a:pPr>
                      <a:r>
                        <a:rPr kumimoji="1" lang="ja-JP" altLang="en-US" sz="1400" b="1" i="0" kern="1200">
                          <a:solidFill>
                            <a:schemeClr val="tx1">
                              <a:lumMod val="75000"/>
                              <a:lumOff val="25000"/>
                            </a:schemeClr>
                          </a:solidFill>
                          <a:effectLst/>
                          <a:latin typeface="FUTURA MEDIUM" panose="020B0602020204020303" pitchFamily="34" charset="-79"/>
                          <a:ea typeface="Yu Gothic" panose="020B0400000000000000" pitchFamily="34" charset="-128"/>
                          <a:cs typeface="FUTURA MEDIUM" panose="020B0602020204020303" pitchFamily="34" charset="-79"/>
                        </a:rPr>
                        <a:t>主業は繊維関係。中国製品仕入れ代行業務に</a:t>
                      </a:r>
                      <a:endParaRPr kumimoji="1" lang="en-US" altLang="ja-JP" sz="1400" b="1" i="0" kern="1200" dirty="0">
                        <a:solidFill>
                          <a:schemeClr val="tx1">
                            <a:lumMod val="75000"/>
                            <a:lumOff val="25000"/>
                          </a:schemeClr>
                        </a:solidFill>
                        <a:effectLst/>
                        <a:latin typeface="FUTURA MEDIUM" panose="020B0602020204020303" pitchFamily="34" charset="-79"/>
                        <a:ea typeface="Yu Gothic" panose="020B0400000000000000" pitchFamily="34" charset="-128"/>
                        <a:cs typeface="FUTURA MEDIUM" panose="020B0602020204020303" pitchFamily="34" charset="-79"/>
                      </a:endParaRPr>
                    </a:p>
                    <a:p>
                      <a:pPr marL="0" algn="l" defTabSz="914400" rtl="0" eaLnBrk="1" fontAlgn="base" latinLnBrk="0" hangingPunct="1">
                        <a:spcBef>
                          <a:spcPts val="300"/>
                        </a:spcBef>
                      </a:pPr>
                      <a:r>
                        <a:rPr kumimoji="1" lang="ja-JP" altLang="en-US" sz="1400" b="1" i="0" kern="1200">
                          <a:solidFill>
                            <a:schemeClr val="tx1">
                              <a:lumMod val="75000"/>
                              <a:lumOff val="25000"/>
                            </a:schemeClr>
                          </a:solidFill>
                          <a:effectLst/>
                          <a:latin typeface="FUTURA MEDIUM" panose="020B0602020204020303" pitchFamily="34" charset="-79"/>
                          <a:ea typeface="Yu Gothic" panose="020B0400000000000000" pitchFamily="34" charset="-128"/>
                          <a:cs typeface="FUTURA MEDIUM" panose="020B0602020204020303" pitchFamily="34" charset="-79"/>
                        </a:rPr>
                        <a:t>精通し、様々なスキームで商社</a:t>
                      </a:r>
                      <a:r>
                        <a:rPr kumimoji="1" lang="en-US" altLang="ja-JP" sz="1400" b="1" i="0" kern="1200" dirty="0">
                          <a:solidFill>
                            <a:schemeClr val="tx1">
                              <a:lumMod val="75000"/>
                              <a:lumOff val="25000"/>
                            </a:schemeClr>
                          </a:solidFill>
                          <a:effectLst/>
                          <a:latin typeface="FUTURA MEDIUM" panose="020B0602020204020303" pitchFamily="34" charset="-79"/>
                          <a:ea typeface="Yu Gothic" panose="020B0400000000000000" pitchFamily="34" charset="-128"/>
                          <a:cs typeface="FUTURA MEDIUM" panose="020B0602020204020303" pitchFamily="34" charset="-79"/>
                        </a:rPr>
                        <a:t> / </a:t>
                      </a:r>
                      <a:r>
                        <a:rPr kumimoji="1" lang="ja-JP" altLang="en-US" sz="1400" b="1" i="0" kern="1200">
                          <a:solidFill>
                            <a:schemeClr val="tx1">
                              <a:lumMod val="75000"/>
                              <a:lumOff val="25000"/>
                            </a:schemeClr>
                          </a:solidFill>
                          <a:effectLst/>
                          <a:latin typeface="FUTURA MEDIUM" panose="020B0602020204020303" pitchFamily="34" charset="-79"/>
                          <a:ea typeface="Yu Gothic" panose="020B0400000000000000" pitchFamily="34" charset="-128"/>
                          <a:cs typeface="FUTURA MEDIUM" panose="020B0602020204020303" pitchFamily="34" charset="-79"/>
                        </a:rPr>
                        <a:t>メーカー</a:t>
                      </a:r>
                      <a:r>
                        <a:rPr kumimoji="1" lang="en-US" altLang="ja-JP" sz="1400" b="1" i="0" kern="1200" dirty="0">
                          <a:solidFill>
                            <a:schemeClr val="tx1">
                              <a:lumMod val="75000"/>
                              <a:lumOff val="25000"/>
                            </a:schemeClr>
                          </a:solidFill>
                          <a:effectLst/>
                          <a:latin typeface="FUTURA MEDIUM" panose="020B0602020204020303" pitchFamily="34" charset="-79"/>
                          <a:ea typeface="Yu Gothic" panose="020B0400000000000000" pitchFamily="34" charset="-128"/>
                          <a:cs typeface="FUTURA MEDIUM" panose="020B0602020204020303" pitchFamily="34" charset="-79"/>
                        </a:rPr>
                        <a:t> / </a:t>
                      </a:r>
                    </a:p>
                    <a:p>
                      <a:pPr marL="0" algn="l" defTabSz="914400" rtl="0" eaLnBrk="1" fontAlgn="base" latinLnBrk="0" hangingPunct="1">
                        <a:spcBef>
                          <a:spcPts val="300"/>
                        </a:spcBef>
                      </a:pPr>
                      <a:r>
                        <a:rPr kumimoji="1" lang="ja-JP" altLang="en-US" sz="1400" b="1" i="0" kern="1200">
                          <a:solidFill>
                            <a:schemeClr val="tx1">
                              <a:lumMod val="75000"/>
                              <a:lumOff val="25000"/>
                            </a:schemeClr>
                          </a:solidFill>
                          <a:effectLst/>
                          <a:latin typeface="FUTURA MEDIUM" panose="020B0602020204020303" pitchFamily="34" charset="-79"/>
                          <a:ea typeface="Yu Gothic" panose="020B0400000000000000" pitchFamily="34" charset="-128"/>
                          <a:cs typeface="FUTURA MEDIUM" panose="020B0602020204020303" pitchFamily="34" charset="-79"/>
                        </a:rPr>
                        <a:t>ネット販売企業、店頭小売店を顧客に</a:t>
                      </a:r>
                      <a:endParaRPr kumimoji="1" lang="en-US" altLang="ja-JP" sz="1400" b="1" i="0" kern="1200" dirty="0">
                        <a:solidFill>
                          <a:schemeClr val="tx1">
                            <a:lumMod val="75000"/>
                            <a:lumOff val="25000"/>
                          </a:schemeClr>
                        </a:solidFill>
                        <a:effectLst/>
                        <a:latin typeface="FUTURA MEDIUM" panose="020B0602020204020303" pitchFamily="34" charset="-79"/>
                        <a:ea typeface="Yu Gothic" panose="020B0400000000000000" pitchFamily="34" charset="-128"/>
                        <a:cs typeface="FUTURA MEDIUM" panose="020B0602020204020303" pitchFamily="34" charset="-79"/>
                      </a:endParaRPr>
                    </a:p>
                    <a:p>
                      <a:pPr marL="0" algn="l" defTabSz="914400" rtl="0" eaLnBrk="1" fontAlgn="base" latinLnBrk="0" hangingPunct="1">
                        <a:spcBef>
                          <a:spcPts val="300"/>
                        </a:spcBef>
                      </a:pPr>
                      <a:r>
                        <a:rPr kumimoji="1" lang="ja-JP" altLang="en-US" sz="1400" b="1" i="0" kern="1200">
                          <a:solidFill>
                            <a:schemeClr val="tx1">
                              <a:lumMod val="75000"/>
                              <a:lumOff val="25000"/>
                            </a:schemeClr>
                          </a:solidFill>
                          <a:effectLst/>
                          <a:latin typeface="FUTURA MEDIUM" panose="020B0602020204020303" pitchFamily="34" charset="-79"/>
                          <a:ea typeface="Yu Gothic" panose="020B0400000000000000" pitchFamily="34" charset="-128"/>
                          <a:cs typeface="FUTURA MEDIUM" panose="020B0602020204020303" pitchFamily="34" charset="-79"/>
                        </a:rPr>
                        <a:t>有していることが強み。</a:t>
                      </a:r>
                    </a:p>
                    <a:p>
                      <a:pPr marL="0" algn="l" defTabSz="914400" rtl="0" eaLnBrk="1" latinLnBrk="0" hangingPunct="1">
                        <a:spcBef>
                          <a:spcPts val="300"/>
                        </a:spcBef>
                      </a:pPr>
                      <a:r>
                        <a:rPr kumimoji="1" lang="ja-JP" altLang="en-US" sz="1400" b="1" i="0" kern="1200">
                          <a:solidFill>
                            <a:schemeClr val="tx1">
                              <a:lumMod val="75000"/>
                              <a:lumOff val="25000"/>
                            </a:schemeClr>
                          </a:solidFill>
                          <a:effectLst/>
                          <a:latin typeface="FUTURA MEDIUM" panose="020B0602020204020303" pitchFamily="34" charset="-79"/>
                          <a:ea typeface="Yu Gothic" panose="020B0400000000000000" pitchFamily="34" charset="-128"/>
                          <a:cs typeface="FUTURA MEDIUM" panose="020B0602020204020303" pitchFamily="34" charset="-79"/>
                        </a:rPr>
                        <a:t>カンフー宅配便の日本側総窓口。</a:t>
                      </a:r>
                      <a:endParaRPr kumimoji="1" lang="en-US" altLang="ja-JP" sz="1400" b="1" i="0" kern="1200" dirty="0">
                        <a:solidFill>
                          <a:schemeClr val="tx1">
                            <a:lumMod val="75000"/>
                            <a:lumOff val="25000"/>
                          </a:schemeClr>
                        </a:solidFill>
                        <a:effectLst/>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extLst>
                  <a:ext uri="{0D108BD9-81ED-4DB2-BD59-A6C34878D82A}">
                    <a16:rowId xmlns:a16="http://schemas.microsoft.com/office/drawing/2014/main" val="2608719695"/>
                  </a:ext>
                </a:extLst>
              </a:tr>
              <a:tr h="438733">
                <a:tc>
                  <a:txBody>
                    <a:bodyPr/>
                    <a:lstStyle/>
                    <a:p>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a:txBody>
                    <a:bodyPr/>
                    <a:lstStyle/>
                    <a:p>
                      <a:pPr algn="ctr"/>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vMerge="1">
                  <a:txBody>
                    <a:bodyPr/>
                    <a:lstStyle/>
                    <a:p>
                      <a:pPr>
                        <a:spcBef>
                          <a:spcPts val="600"/>
                        </a:spcBef>
                      </a:pPr>
                      <a:r>
                        <a:rPr kumimoji="1" lang="en-US" altLang="ja-JP" sz="1400" b="1" i="0" kern="1200" dirty="0" err="1">
                          <a:solidFill>
                            <a:schemeClr val="tx1">
                              <a:lumMod val="75000"/>
                              <a:lumOff val="25000"/>
                            </a:schemeClr>
                          </a:solidFill>
                          <a:effectLst/>
                          <a:latin typeface="Yu Gothic" panose="020B0400000000000000" pitchFamily="34" charset="-128"/>
                          <a:ea typeface="Yu Gothic" panose="020B0400000000000000" pitchFamily="34" charset="-128"/>
                          <a:cs typeface="+mn-cs"/>
                        </a:rPr>
                        <a:t>info@zonexpert.co.jp</a:t>
                      </a:r>
                      <a:endParaRPr kumimoji="1" lang="ja-JP" altLang="en-US" sz="1400" b="1" i="0">
                        <a:solidFill>
                          <a:schemeClr val="tx1">
                            <a:lumMod val="75000"/>
                            <a:lumOff val="25000"/>
                          </a:schemeClr>
                        </a:solidFill>
                        <a:latin typeface="Yu Gothic" panose="020B0400000000000000" pitchFamily="34" charset="-128"/>
                        <a:ea typeface="Yu Gothic" panose="020B0400000000000000" pitchFamily="34" charset="-128"/>
                      </a:endParaRPr>
                    </a:p>
                  </a:txBody>
                  <a:tcPr>
                    <a:noFill/>
                  </a:tcPr>
                </a:tc>
                <a:extLst>
                  <a:ext uri="{0D108BD9-81ED-4DB2-BD59-A6C34878D82A}">
                    <a16:rowId xmlns:a16="http://schemas.microsoft.com/office/drawing/2014/main" val="1323904466"/>
                  </a:ext>
                </a:extLst>
              </a:tr>
              <a:tr h="438733">
                <a:tc>
                  <a:txBody>
                    <a:bodyPr/>
                    <a:lstStyle/>
                    <a:p>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a:txBody>
                    <a:bodyPr/>
                    <a:lstStyle/>
                    <a:p>
                      <a:pPr algn="ctr"/>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vMerge="1">
                  <a:txBody>
                    <a:bodyPr/>
                    <a:lstStyle/>
                    <a:p>
                      <a:pPr>
                        <a:spcBef>
                          <a:spcPts val="600"/>
                        </a:spcBef>
                      </a:pPr>
                      <a:r>
                        <a:rPr kumimoji="1" lang="en-US" altLang="ja-JP" sz="1400" b="1" i="0" kern="1200" dirty="0">
                          <a:solidFill>
                            <a:schemeClr val="tx1">
                              <a:lumMod val="75000"/>
                              <a:lumOff val="25000"/>
                            </a:schemeClr>
                          </a:solidFill>
                          <a:effectLst/>
                          <a:latin typeface="Yu Gothic" panose="020B0400000000000000" pitchFamily="34" charset="-128"/>
                          <a:ea typeface="Yu Gothic" panose="020B0400000000000000" pitchFamily="34" charset="-128"/>
                          <a:cs typeface="+mn-cs"/>
                        </a:rPr>
                        <a:t>http://</a:t>
                      </a:r>
                      <a:r>
                        <a:rPr kumimoji="1" lang="en-US" altLang="ja-JP" sz="1400" b="1" i="0" kern="1200" dirty="0" err="1">
                          <a:solidFill>
                            <a:schemeClr val="tx1">
                              <a:lumMod val="75000"/>
                              <a:lumOff val="25000"/>
                            </a:schemeClr>
                          </a:solidFill>
                          <a:effectLst/>
                          <a:latin typeface="Yu Gothic" panose="020B0400000000000000" pitchFamily="34" charset="-128"/>
                          <a:ea typeface="Yu Gothic" panose="020B0400000000000000" pitchFamily="34" charset="-128"/>
                          <a:cs typeface="+mn-cs"/>
                        </a:rPr>
                        <a:t>zonexpert.co.jp</a:t>
                      </a:r>
                      <a:endParaRPr kumimoji="1" lang="ja-JP" altLang="en-US" sz="1400" b="1" i="0">
                        <a:solidFill>
                          <a:schemeClr val="tx1">
                            <a:lumMod val="75000"/>
                            <a:lumOff val="25000"/>
                          </a:schemeClr>
                        </a:solidFill>
                        <a:latin typeface="Yu Gothic" panose="020B0400000000000000" pitchFamily="34" charset="-128"/>
                        <a:ea typeface="Yu Gothic" panose="020B0400000000000000" pitchFamily="34" charset="-128"/>
                      </a:endParaRPr>
                    </a:p>
                  </a:txBody>
                  <a:tcPr>
                    <a:noFill/>
                  </a:tcPr>
                </a:tc>
                <a:extLst>
                  <a:ext uri="{0D108BD9-81ED-4DB2-BD59-A6C34878D82A}">
                    <a16:rowId xmlns:a16="http://schemas.microsoft.com/office/drawing/2014/main" val="1386428563"/>
                  </a:ext>
                </a:extLst>
              </a:tr>
              <a:tr h="594631">
                <a:tc>
                  <a:txBody>
                    <a:bodyPr/>
                    <a:lstStyle/>
                    <a:p>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a:txBody>
                    <a:bodyPr/>
                    <a:lstStyle/>
                    <a:p>
                      <a:pPr algn="ctr"/>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vMerge="1">
                  <a:txBody>
                    <a:bodyPr/>
                    <a:lstStyle/>
                    <a:p>
                      <a:pPr>
                        <a:spcBef>
                          <a:spcPts val="600"/>
                        </a:spcBef>
                      </a:pPr>
                      <a:r>
                        <a:rPr kumimoji="1" lang="en-US" altLang="ja-JP" sz="1400" b="1" i="0" kern="1200" dirty="0">
                          <a:solidFill>
                            <a:schemeClr val="tx1">
                              <a:lumMod val="75000"/>
                              <a:lumOff val="25000"/>
                            </a:schemeClr>
                          </a:solidFill>
                          <a:effectLst/>
                          <a:latin typeface="Yu Gothic" panose="020B0400000000000000" pitchFamily="34" charset="-128"/>
                          <a:ea typeface="Yu Gothic" panose="020B0400000000000000" pitchFamily="34" charset="-128"/>
                          <a:cs typeface="+mn-cs"/>
                        </a:rPr>
                        <a:t>Amazon</a:t>
                      </a:r>
                      <a:r>
                        <a:rPr kumimoji="1" lang="ja-JP" altLang="en-US" sz="1400" b="1" i="0" kern="1200">
                          <a:solidFill>
                            <a:schemeClr val="tx1">
                              <a:lumMod val="75000"/>
                              <a:lumOff val="25000"/>
                            </a:schemeClr>
                          </a:solidFill>
                          <a:effectLst/>
                          <a:latin typeface="Yu Gothic" panose="020B0400000000000000" pitchFamily="34" charset="-128"/>
                          <a:ea typeface="Yu Gothic" panose="020B0400000000000000" pitchFamily="34" charset="-128"/>
                          <a:cs typeface="+mn-cs"/>
                        </a:rPr>
                        <a:t>を専門とした売上拡大運用代行、コンサルティング、</a:t>
                      </a:r>
                      <a:endParaRPr kumimoji="1" lang="en-US" altLang="ja-JP" sz="1400" b="1" i="0" kern="1200" dirty="0">
                        <a:solidFill>
                          <a:schemeClr val="tx1">
                            <a:lumMod val="75000"/>
                            <a:lumOff val="25000"/>
                          </a:schemeClr>
                        </a:solidFill>
                        <a:effectLst/>
                        <a:latin typeface="Yu Gothic" panose="020B0400000000000000" pitchFamily="34" charset="-128"/>
                        <a:ea typeface="Yu Gothic" panose="020B0400000000000000" pitchFamily="34" charset="-128"/>
                        <a:cs typeface="+mn-cs"/>
                      </a:endParaRPr>
                    </a:p>
                    <a:p>
                      <a:pPr>
                        <a:spcBef>
                          <a:spcPts val="600"/>
                        </a:spcBef>
                      </a:pPr>
                      <a:r>
                        <a:rPr kumimoji="1" lang="ja-JP" altLang="en-US" sz="1400" b="1" i="0" kern="1200">
                          <a:solidFill>
                            <a:schemeClr val="tx1">
                              <a:lumMod val="75000"/>
                              <a:lumOff val="25000"/>
                            </a:schemeClr>
                          </a:solidFill>
                          <a:effectLst/>
                          <a:latin typeface="Yu Gothic" panose="020B0400000000000000" pitchFamily="34" charset="-128"/>
                          <a:ea typeface="Yu Gothic" panose="020B0400000000000000" pitchFamily="34" charset="-128"/>
                          <a:cs typeface="+mn-cs"/>
                        </a:rPr>
                        <a:t>広告運用、物販事業、撮影、画像作成</a:t>
                      </a:r>
                      <a:endParaRPr kumimoji="1" lang="ja-JP" altLang="en-US" sz="1400" b="1" i="0">
                        <a:solidFill>
                          <a:schemeClr val="tx1">
                            <a:lumMod val="75000"/>
                            <a:lumOff val="25000"/>
                          </a:schemeClr>
                        </a:solidFill>
                        <a:latin typeface="Yu Gothic" panose="020B0400000000000000" pitchFamily="34" charset="-128"/>
                        <a:ea typeface="Yu Gothic" panose="020B0400000000000000" pitchFamily="34" charset="-128"/>
                      </a:endParaRPr>
                    </a:p>
                  </a:txBody>
                  <a:tcPr>
                    <a:noFill/>
                  </a:tcPr>
                </a:tc>
                <a:extLst>
                  <a:ext uri="{0D108BD9-81ED-4DB2-BD59-A6C34878D82A}">
                    <a16:rowId xmlns:a16="http://schemas.microsoft.com/office/drawing/2014/main" val="2350335019"/>
                  </a:ext>
                </a:extLst>
              </a:tr>
            </a:tbl>
          </a:graphicData>
        </a:graphic>
      </p:graphicFrame>
      <p:sp>
        <p:nvSpPr>
          <p:cNvPr id="8" name="角丸四角形 7">
            <a:extLst>
              <a:ext uri="{FF2B5EF4-FFF2-40B4-BE49-F238E27FC236}">
                <a16:creationId xmlns:a16="http://schemas.microsoft.com/office/drawing/2014/main" id="{5C44060D-F36F-DB7C-4C18-9D2ACDF39B4D}"/>
              </a:ext>
            </a:extLst>
          </p:cNvPr>
          <p:cNvSpPr/>
          <p:nvPr/>
        </p:nvSpPr>
        <p:spPr>
          <a:xfrm>
            <a:off x="407987" y="5502275"/>
            <a:ext cx="5564187" cy="9144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ja-JP" altLang="en-US" b="1">
                <a:solidFill>
                  <a:srgbClr val="ED6C00"/>
                </a:solidFill>
                <a:latin typeface="Century Gothic" panose="020B0502020202020204" pitchFamily="34" charset="0"/>
                <a:ea typeface="Yu Gothic" panose="020B0400000000000000" pitchFamily="34" charset="-128"/>
              </a:rPr>
              <a:t>今回のスキームでは、</a:t>
            </a:r>
            <a:endParaRPr lang="en-US" altLang="ja-JP" b="1" dirty="0">
              <a:solidFill>
                <a:srgbClr val="ED6C00"/>
              </a:solidFill>
              <a:latin typeface="Century Gothic" panose="020B0502020202020204" pitchFamily="34" charset="0"/>
              <a:ea typeface="Yu Gothic" panose="020B0400000000000000" pitchFamily="34" charset="-128"/>
            </a:endParaRPr>
          </a:p>
          <a:p>
            <a:pPr algn="ctr">
              <a:spcBef>
                <a:spcPts val="300"/>
              </a:spcBef>
            </a:pPr>
            <a:r>
              <a:rPr lang="ja-JP" altLang="en-US" b="1">
                <a:solidFill>
                  <a:srgbClr val="ED6C00"/>
                </a:solidFill>
                <a:latin typeface="Century Gothic" panose="020B0502020202020204" pitchFamily="34" charset="0"/>
                <a:ea typeface="Yu Gothic" panose="020B0400000000000000" pitchFamily="34" charset="-128"/>
              </a:rPr>
              <a:t>日本の出店企業様への営業活動全般を担当。</a:t>
            </a:r>
          </a:p>
        </p:txBody>
      </p:sp>
      <p:graphicFrame>
        <p:nvGraphicFramePr>
          <p:cNvPr id="9" name="表 7">
            <a:extLst>
              <a:ext uri="{FF2B5EF4-FFF2-40B4-BE49-F238E27FC236}">
                <a16:creationId xmlns:a16="http://schemas.microsoft.com/office/drawing/2014/main" id="{2FC4C2B8-205A-4055-4072-3A00C7386433}"/>
              </a:ext>
            </a:extLst>
          </p:cNvPr>
          <p:cNvGraphicFramePr>
            <a:graphicFrameLocks noGrp="1"/>
          </p:cNvGraphicFramePr>
          <p:nvPr>
            <p:extLst>
              <p:ext uri="{D42A27DB-BD31-4B8C-83A1-F6EECF244321}">
                <p14:modId xmlns:p14="http://schemas.microsoft.com/office/powerpoint/2010/main" val="3640910542"/>
              </p:ext>
            </p:extLst>
          </p:nvPr>
        </p:nvGraphicFramePr>
        <p:xfrm>
          <a:off x="6213476" y="1149644"/>
          <a:ext cx="5564187" cy="4005871"/>
        </p:xfrm>
        <a:graphic>
          <a:graphicData uri="http://schemas.openxmlformats.org/drawingml/2006/table">
            <a:tbl>
              <a:tblPr firstRow="1" bandRow="1">
                <a:tableStyleId>{5C22544A-7EE6-4342-B048-85BDC9FD1C3A}</a:tableStyleId>
              </a:tblPr>
              <a:tblGrid>
                <a:gridCol w="1483995">
                  <a:extLst>
                    <a:ext uri="{9D8B030D-6E8A-4147-A177-3AD203B41FA5}">
                      <a16:colId xmlns:a16="http://schemas.microsoft.com/office/drawing/2014/main" val="1109708954"/>
                    </a:ext>
                  </a:extLst>
                </a:gridCol>
                <a:gridCol w="208280">
                  <a:extLst>
                    <a:ext uri="{9D8B030D-6E8A-4147-A177-3AD203B41FA5}">
                      <a16:colId xmlns:a16="http://schemas.microsoft.com/office/drawing/2014/main" val="1162589536"/>
                    </a:ext>
                  </a:extLst>
                </a:gridCol>
                <a:gridCol w="3871912">
                  <a:extLst>
                    <a:ext uri="{9D8B030D-6E8A-4147-A177-3AD203B41FA5}">
                      <a16:colId xmlns:a16="http://schemas.microsoft.com/office/drawing/2014/main" val="1729529923"/>
                    </a:ext>
                  </a:extLst>
                </a:gridCol>
              </a:tblGrid>
              <a:tr h="438733">
                <a:tc>
                  <a:txBody>
                    <a:bodyPr/>
                    <a:lstStyle/>
                    <a:p>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会社名</a:t>
                      </a:r>
                    </a:p>
                  </a:txBody>
                  <a:tcPr>
                    <a:noFill/>
                  </a:tcPr>
                </a:tc>
                <a:tc>
                  <a:txBody>
                    <a:bodyPr/>
                    <a:lstStyle/>
                    <a:p>
                      <a:pPr algn="ctr"/>
                      <a:r>
                        <a:rPr kumimoji="1" lang="ja-JP" altLang="en-US" sz="1600" b="1" i="0" u="none" strike="noStrike" kern="1200" cap="none" spc="0" normalizeH="0" baseline="0" noProof="0">
                          <a:ln>
                            <a:noFill/>
                          </a:ln>
                          <a:solidFill>
                            <a:schemeClr val="tx1">
                              <a:lumMod val="75000"/>
                              <a:lumOff val="25000"/>
                            </a:schemeClr>
                          </a:solidFill>
                          <a:effectLst/>
                          <a:uLnTx/>
                          <a:uFillTx/>
                          <a:latin typeface="FUTURA MEDIUM" panose="020B0602020204020303" pitchFamily="34" charset="-79"/>
                          <a:ea typeface="Yu Gothic" panose="020B0400000000000000" pitchFamily="34" charset="-128"/>
                          <a:cs typeface="FUTURA MEDIUM" panose="020B0602020204020303" pitchFamily="34" charset="-79"/>
                        </a:rPr>
                        <a:t>｜</a:t>
                      </a:r>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a:txBody>
                    <a:bodyPr/>
                    <a:lstStyle/>
                    <a:p>
                      <a:r>
                        <a:rPr kumimoji="1" lang="ja-JP" altLang="en-US" sz="1400" b="1" i="0" kern="12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杭州俊崎贸易有限公司</a:t>
                      </a:r>
                      <a:r>
                        <a:rPr kumimoji="1" lang="ja-JP" altLang="en-US" sz="700" b="1" i="0" kern="12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a:t>
                      </a:r>
                      <a:r>
                        <a:rPr kumimoji="1" lang="pt-PT" altLang="ja-JP" sz="700" b="1" i="0" kern="120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HANGZHOU JUNZAKI TRADE CO.,LTD</a:t>
                      </a:r>
                      <a:r>
                        <a:rPr kumimoji="1" lang="ja-JP" altLang="pt-PT" sz="700" b="1" i="0" kern="12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a:t>
                      </a:r>
                      <a:endParaRPr kumimoji="1" lang="ja-JP" altLang="en-US" sz="1400" b="1" i="0" kern="12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extLst>
                  <a:ext uri="{0D108BD9-81ED-4DB2-BD59-A6C34878D82A}">
                    <a16:rowId xmlns:a16="http://schemas.microsoft.com/office/drawing/2014/main" val="1671061101"/>
                  </a:ext>
                </a:extLst>
              </a:tr>
              <a:tr h="611898">
                <a:tc>
                  <a:txBody>
                    <a:bodyPr/>
                    <a:lstStyle/>
                    <a:p>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本社所在地</a:t>
                      </a:r>
                    </a:p>
                  </a:txBody>
                  <a:tcPr>
                    <a:noFill/>
                  </a:tcPr>
                </a:tc>
                <a:tc>
                  <a:txBody>
                    <a:bodyPr/>
                    <a:lstStyle/>
                    <a:p>
                      <a:pPr algn="ctr"/>
                      <a:r>
                        <a:rPr kumimoji="1" lang="ja-JP" altLang="en-US" sz="1600" b="1" i="0" u="none" strike="noStrike" kern="1200" cap="none" spc="0" normalizeH="0" baseline="0" noProof="0">
                          <a:ln>
                            <a:noFill/>
                          </a:ln>
                          <a:solidFill>
                            <a:schemeClr val="tx1">
                              <a:lumMod val="75000"/>
                              <a:lumOff val="25000"/>
                            </a:schemeClr>
                          </a:solidFill>
                          <a:effectLst/>
                          <a:uLnTx/>
                          <a:uFillTx/>
                          <a:latin typeface="FUTURA MEDIUM" panose="020B0602020204020303" pitchFamily="34" charset="-79"/>
                          <a:ea typeface="Yu Gothic" panose="020B0400000000000000" pitchFamily="34" charset="-128"/>
                          <a:cs typeface="FUTURA MEDIUM" panose="020B0602020204020303" pitchFamily="34" charset="-79"/>
                        </a:rPr>
                        <a:t>｜</a:t>
                      </a:r>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a:txBody>
                    <a:bodyPr/>
                    <a:lstStyle/>
                    <a:p>
                      <a:pPr marL="0" algn="l" defTabSz="914400" rtl="0" eaLnBrk="1" latinLnBrk="0" hangingPunct="1"/>
                      <a:r>
                        <a:rPr kumimoji="1" lang="ja-JP" altLang="en-US" sz="1400" b="1" i="0" kern="1200">
                          <a:solidFill>
                            <a:schemeClr val="tx1">
                              <a:lumMod val="75000"/>
                              <a:lumOff val="25000"/>
                            </a:schemeClr>
                          </a:solidFill>
                          <a:latin typeface="Yu Gothic" panose="020B0400000000000000" pitchFamily="34" charset="-128"/>
                          <a:ea typeface="Yu Gothic" panose="020B0400000000000000" pitchFamily="34" charset="-128"/>
                          <a:cs typeface="+mn-cs"/>
                        </a:rPr>
                        <a:t>中国浙江省杭州市滨江区滨兴路</a:t>
                      </a:r>
                      <a:r>
                        <a:rPr kumimoji="1" lang="en-US" altLang="ja-JP" sz="1400" b="1" i="0" kern="1200" dirty="0">
                          <a:solidFill>
                            <a:schemeClr val="tx1">
                              <a:lumMod val="75000"/>
                              <a:lumOff val="25000"/>
                            </a:schemeClr>
                          </a:solidFill>
                          <a:latin typeface="Yu Gothic" panose="020B0400000000000000" pitchFamily="34" charset="-128"/>
                          <a:ea typeface="Yu Gothic" panose="020B0400000000000000" pitchFamily="34" charset="-128"/>
                          <a:cs typeface="+mn-cs"/>
                        </a:rPr>
                        <a:t>1866</a:t>
                      </a:r>
                      <a:r>
                        <a:rPr kumimoji="1" lang="ja-JP" altLang="en-US" sz="1400" b="1" i="0" kern="1200">
                          <a:solidFill>
                            <a:schemeClr val="tx1">
                              <a:lumMod val="75000"/>
                              <a:lumOff val="25000"/>
                            </a:schemeClr>
                          </a:solidFill>
                          <a:latin typeface="Yu Gothic" panose="020B0400000000000000" pitchFamily="34" charset="-128"/>
                          <a:ea typeface="Yu Gothic" panose="020B0400000000000000" pitchFamily="34" charset="-128"/>
                          <a:cs typeface="+mn-cs"/>
                        </a:rPr>
                        <a:t>号</a:t>
                      </a:r>
                      <a:br>
                        <a:rPr kumimoji="1" lang="en-US" altLang="ja-JP" sz="1400" b="1" i="0" kern="1200" dirty="0">
                          <a:solidFill>
                            <a:schemeClr val="tx1">
                              <a:lumMod val="75000"/>
                              <a:lumOff val="25000"/>
                            </a:schemeClr>
                          </a:solidFill>
                          <a:latin typeface="Yu Gothic" panose="020B0400000000000000" pitchFamily="34" charset="-128"/>
                          <a:ea typeface="Yu Gothic" panose="020B0400000000000000" pitchFamily="34" charset="-128"/>
                          <a:cs typeface="+mn-cs"/>
                        </a:rPr>
                      </a:br>
                      <a:r>
                        <a:rPr kumimoji="1" lang="ja-JP" altLang="en-US" sz="1400" b="1" i="0" kern="1200">
                          <a:solidFill>
                            <a:schemeClr val="tx1">
                              <a:lumMod val="75000"/>
                              <a:lumOff val="25000"/>
                            </a:schemeClr>
                          </a:solidFill>
                          <a:latin typeface="Yu Gothic" panose="020B0400000000000000" pitchFamily="34" charset="-128"/>
                          <a:ea typeface="Yu Gothic" panose="020B0400000000000000" pitchFamily="34" charset="-128"/>
                          <a:cs typeface="+mn-cs"/>
                        </a:rPr>
                        <a:t>阿里巴巴滨江园区</a:t>
                      </a:r>
                      <a:r>
                        <a:rPr kumimoji="1" lang="en-US" altLang="ja-JP" sz="1400" b="1" i="0" kern="1200" dirty="0">
                          <a:solidFill>
                            <a:schemeClr val="tx1">
                              <a:lumMod val="75000"/>
                              <a:lumOff val="25000"/>
                            </a:schemeClr>
                          </a:solidFill>
                          <a:latin typeface="Yu Gothic" panose="020B0400000000000000" pitchFamily="34" charset="-128"/>
                          <a:ea typeface="Yu Gothic" panose="020B0400000000000000" pitchFamily="34" charset="-128"/>
                          <a:cs typeface="+mn-cs"/>
                        </a:rPr>
                        <a:t>3</a:t>
                      </a:r>
                      <a:r>
                        <a:rPr kumimoji="1" lang="ja-JP" altLang="en-US" sz="1400" b="1" i="0" kern="1200">
                          <a:solidFill>
                            <a:schemeClr val="tx1">
                              <a:lumMod val="75000"/>
                              <a:lumOff val="25000"/>
                            </a:schemeClr>
                          </a:solidFill>
                          <a:latin typeface="Yu Gothic" panose="020B0400000000000000" pitchFamily="34" charset="-128"/>
                          <a:ea typeface="Yu Gothic" panose="020B0400000000000000" pitchFamily="34" charset="-128"/>
                          <a:cs typeface="+mn-cs"/>
                        </a:rPr>
                        <a:t>号楼</a:t>
                      </a:r>
                      <a:r>
                        <a:rPr kumimoji="1" lang="en-US" altLang="ja-JP" sz="1400" b="1" i="0" kern="1200" dirty="0">
                          <a:solidFill>
                            <a:schemeClr val="tx1">
                              <a:lumMod val="75000"/>
                              <a:lumOff val="25000"/>
                            </a:schemeClr>
                          </a:solidFill>
                          <a:latin typeface="Yu Gothic" panose="020B0400000000000000" pitchFamily="34" charset="-128"/>
                          <a:ea typeface="Yu Gothic" panose="020B0400000000000000" pitchFamily="34" charset="-128"/>
                          <a:cs typeface="+mn-cs"/>
                        </a:rPr>
                        <a:t>110</a:t>
                      </a:r>
                      <a:r>
                        <a:rPr kumimoji="1" lang="ja-JP" altLang="en-US" sz="1400" b="1" i="0" kern="1200">
                          <a:solidFill>
                            <a:schemeClr val="tx1">
                              <a:lumMod val="75000"/>
                              <a:lumOff val="25000"/>
                            </a:schemeClr>
                          </a:solidFill>
                          <a:latin typeface="Yu Gothic" panose="020B0400000000000000" pitchFamily="34" charset="-128"/>
                          <a:ea typeface="Yu Gothic" panose="020B0400000000000000" pitchFamily="34" charset="-128"/>
                          <a:cs typeface="+mn-cs"/>
                        </a:rPr>
                        <a:t>室</a:t>
                      </a:r>
                      <a:br>
                        <a:rPr kumimoji="1" lang="en-US" altLang="ja-JP" sz="1400" b="1" i="0" kern="1200" dirty="0">
                          <a:solidFill>
                            <a:schemeClr val="tx1">
                              <a:lumMod val="75000"/>
                              <a:lumOff val="25000"/>
                            </a:schemeClr>
                          </a:solidFill>
                          <a:latin typeface="Yu Gothic" panose="020B0400000000000000" pitchFamily="34" charset="-128"/>
                          <a:ea typeface="Yu Gothic" panose="020B0400000000000000" pitchFamily="34" charset="-128"/>
                          <a:cs typeface="+mn-cs"/>
                        </a:rPr>
                      </a:br>
                      <a:r>
                        <a:rPr kumimoji="1" lang="ja-JP" altLang="en-US" sz="1400" b="1" i="0" kern="1200">
                          <a:solidFill>
                            <a:schemeClr val="tx1">
                              <a:lumMod val="75000"/>
                              <a:lumOff val="25000"/>
                            </a:schemeClr>
                          </a:solidFill>
                          <a:latin typeface="Yu Gothic" panose="020B0400000000000000" pitchFamily="34" charset="-128"/>
                          <a:ea typeface="Yu Gothic" panose="020B0400000000000000" pitchFamily="34" charset="-128"/>
                          <a:cs typeface="+mn-cs"/>
                        </a:rPr>
                        <a:t>（アリババ本部ビル内）</a:t>
                      </a:r>
                    </a:p>
                  </a:txBody>
                  <a:tcPr>
                    <a:noFill/>
                  </a:tcPr>
                </a:tc>
                <a:extLst>
                  <a:ext uri="{0D108BD9-81ED-4DB2-BD59-A6C34878D82A}">
                    <a16:rowId xmlns:a16="http://schemas.microsoft.com/office/drawing/2014/main" val="3391702356"/>
                  </a:ext>
                </a:extLst>
              </a:tr>
              <a:tr h="438733">
                <a:tc>
                  <a:txBody>
                    <a:bodyPr/>
                    <a:lstStyle/>
                    <a:p>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電話番号</a:t>
                      </a:r>
                    </a:p>
                  </a:txBody>
                  <a:tcPr>
                    <a:noFill/>
                  </a:tcPr>
                </a:tc>
                <a:tc>
                  <a:txBody>
                    <a:bodyPr/>
                    <a:lstStyle/>
                    <a:p>
                      <a:pPr algn="ctr"/>
                      <a:r>
                        <a:rPr kumimoji="1" lang="ja-JP" altLang="en-US" sz="1600" b="1" i="0" u="none" strike="noStrike" kern="1200" cap="none" spc="0" normalizeH="0" baseline="0" noProof="0">
                          <a:ln>
                            <a:noFill/>
                          </a:ln>
                          <a:solidFill>
                            <a:schemeClr val="tx1">
                              <a:lumMod val="75000"/>
                              <a:lumOff val="25000"/>
                            </a:schemeClr>
                          </a:solidFill>
                          <a:effectLst/>
                          <a:uLnTx/>
                          <a:uFillTx/>
                          <a:latin typeface="FUTURA MEDIUM" panose="020B0602020204020303" pitchFamily="34" charset="-79"/>
                          <a:ea typeface="Yu Gothic" panose="020B0400000000000000" pitchFamily="34" charset="-128"/>
                          <a:cs typeface="FUTURA MEDIUM" panose="020B0602020204020303" pitchFamily="34" charset="-79"/>
                        </a:rPr>
                        <a:t>｜</a:t>
                      </a:r>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a:txBody>
                    <a:bodyPr/>
                    <a:lstStyle/>
                    <a:p>
                      <a:pPr marL="0" algn="l" defTabSz="914400" rtl="0" eaLnBrk="1" latinLnBrk="0" hangingPunct="1"/>
                      <a:r>
                        <a:rPr kumimoji="1" lang="en-US" altLang="ja-JP" sz="1400" b="1" i="0" kern="120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0571-85193793</a:t>
                      </a:r>
                    </a:p>
                  </a:txBody>
                  <a:tcPr>
                    <a:noFill/>
                  </a:tcPr>
                </a:tc>
                <a:extLst>
                  <a:ext uri="{0D108BD9-81ED-4DB2-BD59-A6C34878D82A}">
                    <a16:rowId xmlns:a16="http://schemas.microsoft.com/office/drawing/2014/main" val="1904837433"/>
                  </a:ext>
                </a:extLst>
              </a:tr>
              <a:tr h="486055">
                <a:tc>
                  <a:txBody>
                    <a:bodyPr/>
                    <a:lstStyle/>
                    <a:p>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メールアドレス</a:t>
                      </a:r>
                    </a:p>
                  </a:txBody>
                  <a:tcPr>
                    <a:noFill/>
                  </a:tcPr>
                </a:tc>
                <a:tc>
                  <a:txBody>
                    <a:bodyPr/>
                    <a:lstStyle/>
                    <a:p>
                      <a:pPr algn="ctr"/>
                      <a:r>
                        <a:rPr kumimoji="1" lang="ja-JP" altLang="en-US" sz="1600" b="1" i="0" u="none" strike="noStrike" kern="1200" cap="none" spc="0" normalizeH="0" baseline="0" noProof="0">
                          <a:ln>
                            <a:noFill/>
                          </a:ln>
                          <a:solidFill>
                            <a:schemeClr val="tx1">
                              <a:lumMod val="75000"/>
                              <a:lumOff val="25000"/>
                            </a:schemeClr>
                          </a:solidFill>
                          <a:effectLst/>
                          <a:uLnTx/>
                          <a:uFillTx/>
                          <a:latin typeface="FUTURA MEDIUM" panose="020B0602020204020303" pitchFamily="34" charset="-79"/>
                          <a:ea typeface="Yu Gothic" panose="020B0400000000000000" pitchFamily="34" charset="-128"/>
                          <a:cs typeface="FUTURA MEDIUM" panose="020B0602020204020303" pitchFamily="34" charset="-79"/>
                        </a:rPr>
                        <a:t>｜</a:t>
                      </a:r>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a:txBody>
                    <a:bodyPr/>
                    <a:lstStyle/>
                    <a:p>
                      <a:pPr marL="0" algn="l" defTabSz="914400" rtl="0" eaLnBrk="1" latinLnBrk="0" hangingPunct="1"/>
                      <a:r>
                        <a:rPr kumimoji="1" lang="pt-PT" altLang="ja-JP" sz="1400" b="1" i="0" kern="120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jq@kungfuds.com</a:t>
                      </a:r>
                      <a:endParaRPr kumimoji="1" lang="ja-JP" altLang="en-US" sz="1400" b="1" i="0" kern="12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extLst>
                  <a:ext uri="{0D108BD9-81ED-4DB2-BD59-A6C34878D82A}">
                    <a16:rowId xmlns:a16="http://schemas.microsoft.com/office/drawing/2014/main" val="3799086102"/>
                  </a:ext>
                </a:extLst>
              </a:tr>
              <a:tr h="438733">
                <a:tc>
                  <a:txBody>
                    <a:bodyPr/>
                    <a:lstStyle/>
                    <a:p>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その他</a:t>
                      </a:r>
                    </a:p>
                  </a:txBody>
                  <a:tcPr>
                    <a:noFill/>
                  </a:tcPr>
                </a:tc>
                <a:tc>
                  <a:txBody>
                    <a:bodyPr/>
                    <a:lstStyle/>
                    <a:p>
                      <a:pPr algn="ctr"/>
                      <a:r>
                        <a:rPr kumimoji="1" lang="ja-JP" altLang="en-US" sz="1600" b="1" i="0" u="none" strike="noStrike" kern="1200" cap="none" spc="0" normalizeH="0" baseline="0" noProof="0">
                          <a:ln>
                            <a:noFill/>
                          </a:ln>
                          <a:solidFill>
                            <a:schemeClr val="tx1">
                              <a:lumMod val="75000"/>
                              <a:lumOff val="25000"/>
                            </a:schemeClr>
                          </a:solidFill>
                          <a:effectLst/>
                          <a:uLnTx/>
                          <a:uFillTx/>
                          <a:latin typeface="FUTURA MEDIUM" panose="020B0602020204020303" pitchFamily="34" charset="-79"/>
                          <a:ea typeface="Yu Gothic" panose="020B0400000000000000" pitchFamily="34" charset="-128"/>
                          <a:cs typeface="FUTURA MEDIUM" panose="020B0602020204020303" pitchFamily="34" charset="-79"/>
                        </a:rPr>
                        <a:t>｜</a:t>
                      </a:r>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rowSpan="4">
                  <a:txBody>
                    <a:bodyPr/>
                    <a:lstStyle/>
                    <a:p>
                      <a:pPr marL="0" algn="l" defTabSz="914400" rtl="0" eaLnBrk="1" fontAlgn="base" latinLnBrk="0" hangingPunct="1">
                        <a:spcBef>
                          <a:spcPts val="300"/>
                        </a:spcBef>
                      </a:pPr>
                      <a:r>
                        <a:rPr kumimoji="1" lang="ja-JP" altLang="en-US" sz="1400" b="1" i="0" kern="12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エルフォーティー代表者が役員を務める</a:t>
                      </a:r>
                      <a:endParaRPr kumimoji="1" lang="en-US" altLang="ja-JP" sz="1400" b="1" i="0" kern="120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marL="0" algn="l" defTabSz="914400" rtl="0" eaLnBrk="1" fontAlgn="base" latinLnBrk="0" hangingPunct="1">
                        <a:spcBef>
                          <a:spcPts val="300"/>
                        </a:spcBef>
                      </a:pPr>
                      <a:r>
                        <a:rPr kumimoji="1" lang="ja-JP" altLang="en-US" sz="1400" b="1" i="0" kern="12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中国現地グループ会社。</a:t>
                      </a:r>
                    </a:p>
                    <a:p>
                      <a:pPr marL="0" algn="l" defTabSz="914400" rtl="0" eaLnBrk="1" fontAlgn="base" latinLnBrk="0" hangingPunct="1">
                        <a:spcBef>
                          <a:spcPts val="300"/>
                        </a:spcBef>
                      </a:pPr>
                      <a:r>
                        <a:rPr kumimoji="1" lang="ja-JP" altLang="en-US" sz="1400" b="1" i="0" kern="12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主業は日本企業向けサイトである、中国製品</a:t>
                      </a:r>
                      <a:endParaRPr kumimoji="1" lang="en-US" altLang="ja-JP" sz="1400" b="1" i="0" kern="120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marL="0" algn="l" defTabSz="914400" rtl="0" eaLnBrk="1" fontAlgn="base" latinLnBrk="0" hangingPunct="1">
                        <a:spcBef>
                          <a:spcPts val="300"/>
                        </a:spcBef>
                      </a:pPr>
                      <a:r>
                        <a:rPr kumimoji="1" lang="ja-JP" altLang="en-US" sz="1400" b="1" i="0" kern="12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仕入れ代行</a:t>
                      </a:r>
                      <a:r>
                        <a:rPr kumimoji="1" lang="pt-PT" altLang="ja-JP" sz="1400" b="1" i="0" kern="1200" dirty="0" err="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BtoB</a:t>
                      </a:r>
                      <a:r>
                        <a:rPr kumimoji="1" lang="ja-JP" altLang="en-US" sz="1400" b="1" i="0" kern="12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サービス・カンフー宅配便</a:t>
                      </a:r>
                      <a:endParaRPr kumimoji="1" lang="en-US" altLang="ja-JP" sz="1400" b="1" i="0" kern="120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marL="0" algn="l" defTabSz="914400" rtl="0" eaLnBrk="1" fontAlgn="base" latinLnBrk="0" hangingPunct="1">
                        <a:spcBef>
                          <a:spcPts val="300"/>
                        </a:spcBef>
                      </a:pPr>
                      <a:r>
                        <a:rPr kumimoji="1" lang="ja-JP" altLang="en-US" sz="1400" b="1" i="0" kern="12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a:t>
                      </a:r>
                      <a:r>
                        <a:rPr kumimoji="1" lang="pt-PT" altLang="ja-JP" sz="1400" b="1" i="0" kern="120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hlinkClick r:id="rId3">
                            <a:extLst>
                              <a:ext uri="{A12FA001-AC4F-418D-AE19-62706E023703}">
                                <ahyp:hlinkClr xmlns:ahyp="http://schemas.microsoft.com/office/drawing/2018/hyperlinkcolor" val="tx"/>
                              </a:ext>
                            </a:extLst>
                          </a:hlinkClick>
                        </a:rPr>
                        <a:t>https://www.kungfuds.com/</a:t>
                      </a:r>
                      <a:r>
                        <a:rPr kumimoji="1" lang="ja-JP" altLang="pt-PT" sz="1400" b="1" i="0" kern="12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a:t>
                      </a:r>
                      <a:r>
                        <a:rPr kumimoji="1" lang="ja-JP" altLang="en-US" sz="1400" b="1" i="0" kern="12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の運営。</a:t>
                      </a:r>
                      <a:endParaRPr kumimoji="1" lang="en-US" altLang="ja-JP" sz="1400" b="1" i="0" kern="120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extLst>
                  <a:ext uri="{0D108BD9-81ED-4DB2-BD59-A6C34878D82A}">
                    <a16:rowId xmlns:a16="http://schemas.microsoft.com/office/drawing/2014/main" val="2608719695"/>
                  </a:ext>
                </a:extLst>
              </a:tr>
              <a:tr h="438733">
                <a:tc>
                  <a:txBody>
                    <a:bodyPr/>
                    <a:lstStyle/>
                    <a:p>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a:txBody>
                    <a:bodyPr/>
                    <a:lstStyle/>
                    <a:p>
                      <a:pPr algn="ctr"/>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vMerge="1">
                  <a:txBody>
                    <a:bodyPr/>
                    <a:lstStyle/>
                    <a:p>
                      <a:pPr>
                        <a:spcBef>
                          <a:spcPts val="600"/>
                        </a:spcBef>
                      </a:pPr>
                      <a:r>
                        <a:rPr kumimoji="1" lang="en-US" altLang="ja-JP" sz="1400" b="1" i="0" kern="1200" dirty="0" err="1">
                          <a:solidFill>
                            <a:schemeClr val="tx1">
                              <a:lumMod val="75000"/>
                              <a:lumOff val="25000"/>
                            </a:schemeClr>
                          </a:solidFill>
                          <a:effectLst/>
                          <a:latin typeface="Yu Gothic" panose="020B0400000000000000" pitchFamily="34" charset="-128"/>
                          <a:ea typeface="Yu Gothic" panose="020B0400000000000000" pitchFamily="34" charset="-128"/>
                          <a:cs typeface="+mn-cs"/>
                        </a:rPr>
                        <a:t>info@zonexpert.co.jp</a:t>
                      </a:r>
                      <a:endParaRPr kumimoji="1" lang="ja-JP" altLang="en-US" sz="1400" b="1" i="0">
                        <a:solidFill>
                          <a:schemeClr val="tx1">
                            <a:lumMod val="75000"/>
                            <a:lumOff val="25000"/>
                          </a:schemeClr>
                        </a:solidFill>
                        <a:latin typeface="Yu Gothic" panose="020B0400000000000000" pitchFamily="34" charset="-128"/>
                        <a:ea typeface="Yu Gothic" panose="020B0400000000000000" pitchFamily="34" charset="-128"/>
                      </a:endParaRPr>
                    </a:p>
                  </a:txBody>
                  <a:tcPr>
                    <a:noFill/>
                  </a:tcPr>
                </a:tc>
                <a:extLst>
                  <a:ext uri="{0D108BD9-81ED-4DB2-BD59-A6C34878D82A}">
                    <a16:rowId xmlns:a16="http://schemas.microsoft.com/office/drawing/2014/main" val="1323904466"/>
                  </a:ext>
                </a:extLst>
              </a:tr>
              <a:tr h="438733">
                <a:tc>
                  <a:txBody>
                    <a:bodyPr/>
                    <a:lstStyle/>
                    <a:p>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a:txBody>
                    <a:bodyPr/>
                    <a:lstStyle/>
                    <a:p>
                      <a:pPr algn="ctr"/>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vMerge="1">
                  <a:txBody>
                    <a:bodyPr/>
                    <a:lstStyle/>
                    <a:p>
                      <a:pPr>
                        <a:spcBef>
                          <a:spcPts val="600"/>
                        </a:spcBef>
                      </a:pPr>
                      <a:r>
                        <a:rPr kumimoji="1" lang="en-US" altLang="ja-JP" sz="1400" b="1" i="0" kern="1200" dirty="0">
                          <a:solidFill>
                            <a:schemeClr val="tx1">
                              <a:lumMod val="75000"/>
                              <a:lumOff val="25000"/>
                            </a:schemeClr>
                          </a:solidFill>
                          <a:effectLst/>
                          <a:latin typeface="Yu Gothic" panose="020B0400000000000000" pitchFamily="34" charset="-128"/>
                          <a:ea typeface="Yu Gothic" panose="020B0400000000000000" pitchFamily="34" charset="-128"/>
                          <a:cs typeface="+mn-cs"/>
                        </a:rPr>
                        <a:t>http://</a:t>
                      </a:r>
                      <a:r>
                        <a:rPr kumimoji="1" lang="en-US" altLang="ja-JP" sz="1400" b="1" i="0" kern="1200" dirty="0" err="1">
                          <a:solidFill>
                            <a:schemeClr val="tx1">
                              <a:lumMod val="75000"/>
                              <a:lumOff val="25000"/>
                            </a:schemeClr>
                          </a:solidFill>
                          <a:effectLst/>
                          <a:latin typeface="Yu Gothic" panose="020B0400000000000000" pitchFamily="34" charset="-128"/>
                          <a:ea typeface="Yu Gothic" panose="020B0400000000000000" pitchFamily="34" charset="-128"/>
                          <a:cs typeface="+mn-cs"/>
                        </a:rPr>
                        <a:t>zonexpert.co.jp</a:t>
                      </a:r>
                      <a:endParaRPr kumimoji="1" lang="ja-JP" altLang="en-US" sz="1400" b="1" i="0">
                        <a:solidFill>
                          <a:schemeClr val="tx1">
                            <a:lumMod val="75000"/>
                            <a:lumOff val="25000"/>
                          </a:schemeClr>
                        </a:solidFill>
                        <a:latin typeface="Yu Gothic" panose="020B0400000000000000" pitchFamily="34" charset="-128"/>
                        <a:ea typeface="Yu Gothic" panose="020B0400000000000000" pitchFamily="34" charset="-128"/>
                      </a:endParaRPr>
                    </a:p>
                  </a:txBody>
                  <a:tcPr>
                    <a:noFill/>
                  </a:tcPr>
                </a:tc>
                <a:extLst>
                  <a:ext uri="{0D108BD9-81ED-4DB2-BD59-A6C34878D82A}">
                    <a16:rowId xmlns:a16="http://schemas.microsoft.com/office/drawing/2014/main" val="1386428563"/>
                  </a:ext>
                </a:extLst>
              </a:tr>
              <a:tr h="594631">
                <a:tc>
                  <a:txBody>
                    <a:bodyPr/>
                    <a:lstStyle/>
                    <a:p>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a:txBody>
                    <a:bodyPr/>
                    <a:lstStyle/>
                    <a:p>
                      <a:pPr algn="ctr"/>
                      <a:endPar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oFill/>
                  </a:tcPr>
                </a:tc>
                <a:tc vMerge="1">
                  <a:txBody>
                    <a:bodyPr/>
                    <a:lstStyle/>
                    <a:p>
                      <a:pPr>
                        <a:spcBef>
                          <a:spcPts val="600"/>
                        </a:spcBef>
                      </a:pPr>
                      <a:r>
                        <a:rPr kumimoji="1" lang="en-US" altLang="ja-JP" sz="1400" b="1" i="0" kern="1200" dirty="0">
                          <a:solidFill>
                            <a:schemeClr val="tx1">
                              <a:lumMod val="75000"/>
                              <a:lumOff val="25000"/>
                            </a:schemeClr>
                          </a:solidFill>
                          <a:effectLst/>
                          <a:latin typeface="Yu Gothic" panose="020B0400000000000000" pitchFamily="34" charset="-128"/>
                          <a:ea typeface="Yu Gothic" panose="020B0400000000000000" pitchFamily="34" charset="-128"/>
                          <a:cs typeface="+mn-cs"/>
                        </a:rPr>
                        <a:t>Amazon</a:t>
                      </a:r>
                      <a:r>
                        <a:rPr kumimoji="1" lang="ja-JP" altLang="en-US" sz="1400" b="1" i="0" kern="1200">
                          <a:solidFill>
                            <a:schemeClr val="tx1">
                              <a:lumMod val="75000"/>
                              <a:lumOff val="25000"/>
                            </a:schemeClr>
                          </a:solidFill>
                          <a:effectLst/>
                          <a:latin typeface="Yu Gothic" panose="020B0400000000000000" pitchFamily="34" charset="-128"/>
                          <a:ea typeface="Yu Gothic" panose="020B0400000000000000" pitchFamily="34" charset="-128"/>
                          <a:cs typeface="+mn-cs"/>
                        </a:rPr>
                        <a:t>を専門とした売上拡大運用代行、コンサルティング、</a:t>
                      </a:r>
                      <a:endParaRPr kumimoji="1" lang="en-US" altLang="ja-JP" sz="1400" b="1" i="0" kern="1200" dirty="0">
                        <a:solidFill>
                          <a:schemeClr val="tx1">
                            <a:lumMod val="75000"/>
                            <a:lumOff val="25000"/>
                          </a:schemeClr>
                        </a:solidFill>
                        <a:effectLst/>
                        <a:latin typeface="Yu Gothic" panose="020B0400000000000000" pitchFamily="34" charset="-128"/>
                        <a:ea typeface="Yu Gothic" panose="020B0400000000000000" pitchFamily="34" charset="-128"/>
                        <a:cs typeface="+mn-cs"/>
                      </a:endParaRPr>
                    </a:p>
                    <a:p>
                      <a:pPr>
                        <a:spcBef>
                          <a:spcPts val="600"/>
                        </a:spcBef>
                      </a:pPr>
                      <a:r>
                        <a:rPr kumimoji="1" lang="ja-JP" altLang="en-US" sz="1400" b="1" i="0" kern="1200">
                          <a:solidFill>
                            <a:schemeClr val="tx1">
                              <a:lumMod val="75000"/>
                              <a:lumOff val="25000"/>
                            </a:schemeClr>
                          </a:solidFill>
                          <a:effectLst/>
                          <a:latin typeface="Yu Gothic" panose="020B0400000000000000" pitchFamily="34" charset="-128"/>
                          <a:ea typeface="Yu Gothic" panose="020B0400000000000000" pitchFamily="34" charset="-128"/>
                          <a:cs typeface="+mn-cs"/>
                        </a:rPr>
                        <a:t>広告運用、物販事業、撮影、画像作成</a:t>
                      </a:r>
                      <a:endParaRPr kumimoji="1" lang="ja-JP" altLang="en-US" sz="1400" b="1" i="0">
                        <a:solidFill>
                          <a:schemeClr val="tx1">
                            <a:lumMod val="75000"/>
                            <a:lumOff val="25000"/>
                          </a:schemeClr>
                        </a:solidFill>
                        <a:latin typeface="Yu Gothic" panose="020B0400000000000000" pitchFamily="34" charset="-128"/>
                        <a:ea typeface="Yu Gothic" panose="020B0400000000000000" pitchFamily="34" charset="-128"/>
                      </a:endParaRPr>
                    </a:p>
                  </a:txBody>
                  <a:tcPr>
                    <a:noFill/>
                  </a:tcPr>
                </a:tc>
                <a:extLst>
                  <a:ext uri="{0D108BD9-81ED-4DB2-BD59-A6C34878D82A}">
                    <a16:rowId xmlns:a16="http://schemas.microsoft.com/office/drawing/2014/main" val="2350335019"/>
                  </a:ext>
                </a:extLst>
              </a:tr>
            </a:tbl>
          </a:graphicData>
        </a:graphic>
      </p:graphicFrame>
      <p:sp>
        <p:nvSpPr>
          <p:cNvPr id="10" name="角丸四角形 9">
            <a:extLst>
              <a:ext uri="{FF2B5EF4-FFF2-40B4-BE49-F238E27FC236}">
                <a16:creationId xmlns:a16="http://schemas.microsoft.com/office/drawing/2014/main" id="{5E173F59-6B29-4140-7879-53B554E8B77E}"/>
              </a:ext>
            </a:extLst>
          </p:cNvPr>
          <p:cNvSpPr/>
          <p:nvPr/>
        </p:nvSpPr>
        <p:spPr>
          <a:xfrm>
            <a:off x="6213475" y="5502275"/>
            <a:ext cx="5564187" cy="9144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ja-JP" altLang="en-US" b="1">
                <a:solidFill>
                  <a:srgbClr val="ED6C00"/>
                </a:solidFill>
                <a:latin typeface="Century Gothic" panose="020B0502020202020204" pitchFamily="34" charset="0"/>
                <a:ea typeface="Yu Gothic" panose="020B0400000000000000" pitchFamily="34" charset="-128"/>
              </a:rPr>
              <a:t>今回のスキームでは、</a:t>
            </a:r>
            <a:endParaRPr lang="en-US" altLang="ja-JP" b="1" dirty="0">
              <a:solidFill>
                <a:srgbClr val="ED6C00"/>
              </a:solidFill>
              <a:latin typeface="Century Gothic" panose="020B0502020202020204" pitchFamily="34" charset="0"/>
              <a:ea typeface="Yu Gothic" panose="020B0400000000000000" pitchFamily="34" charset="-128"/>
            </a:endParaRPr>
          </a:p>
          <a:p>
            <a:pPr algn="ctr">
              <a:spcBef>
                <a:spcPts val="300"/>
              </a:spcBef>
            </a:pPr>
            <a:r>
              <a:rPr lang="ja-JP" altLang="en-US" b="1">
                <a:solidFill>
                  <a:srgbClr val="ED6C00"/>
                </a:solidFill>
                <a:latin typeface="Century Gothic" panose="020B0502020202020204" pitchFamily="34" charset="0"/>
                <a:ea typeface="Yu Gothic" panose="020B0400000000000000" pitchFamily="34" charset="-128"/>
              </a:rPr>
              <a:t>出店申込・サイト運営作業・決済業務を担当。</a:t>
            </a:r>
          </a:p>
        </p:txBody>
      </p:sp>
    </p:spTree>
    <p:extLst>
      <p:ext uri="{BB962C8B-B14F-4D97-AF65-F5344CB8AC3E}">
        <p14:creationId xmlns:p14="http://schemas.microsoft.com/office/powerpoint/2010/main" val="5526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9F87EDA-AE4F-DDC3-D92B-90945D9A060F}"/>
              </a:ext>
            </a:extLst>
          </p:cNvPr>
          <p:cNvSpPr>
            <a:spLocks noGrp="1"/>
          </p:cNvSpPr>
          <p:nvPr>
            <p:ph type="dt" sz="half" idx="10"/>
          </p:nvPr>
        </p:nvSpPr>
        <p:spPr/>
        <p:txBody>
          <a:bodyPr/>
          <a:lstStyle/>
          <a:p>
            <a:r>
              <a:rPr lang="en-US" altLang="ja-JP"/>
              <a:t>©︎ 2023 l4t Co.,Ltd.</a:t>
            </a:r>
            <a:endParaRPr lang="ja-JP" altLang="en-US"/>
          </a:p>
        </p:txBody>
      </p:sp>
      <p:sp>
        <p:nvSpPr>
          <p:cNvPr id="3" name="スライド番号プレースホルダー 2">
            <a:extLst>
              <a:ext uri="{FF2B5EF4-FFF2-40B4-BE49-F238E27FC236}">
                <a16:creationId xmlns:a16="http://schemas.microsoft.com/office/drawing/2014/main" id="{82A934EB-A185-3D67-14EE-C2FDA5B57DBE}"/>
              </a:ext>
            </a:extLst>
          </p:cNvPr>
          <p:cNvSpPr>
            <a:spLocks noGrp="1"/>
          </p:cNvSpPr>
          <p:nvPr>
            <p:ph type="sldNum" sz="quarter" idx="12"/>
          </p:nvPr>
        </p:nvSpPr>
        <p:spPr/>
        <p:txBody>
          <a:bodyPr/>
          <a:lstStyle/>
          <a:p>
            <a:fld id="{E310EA0D-2252-9045-A82C-BA460C3629D0}" type="slidenum">
              <a:rPr lang="ja-JP" altLang="en-US" smtClean="0"/>
              <a:pPr/>
              <a:t>2</a:t>
            </a:fld>
            <a:endParaRPr lang="ja-JP" altLang="en-US"/>
          </a:p>
        </p:txBody>
      </p:sp>
      <p:sp>
        <p:nvSpPr>
          <p:cNvPr id="4" name="角丸四角形 3">
            <a:extLst>
              <a:ext uri="{FF2B5EF4-FFF2-40B4-BE49-F238E27FC236}">
                <a16:creationId xmlns:a16="http://schemas.microsoft.com/office/drawing/2014/main" id="{753B2EDE-D884-E292-1A4D-6AA408B71668}"/>
              </a:ext>
            </a:extLst>
          </p:cNvPr>
          <p:cNvSpPr/>
          <p:nvPr/>
        </p:nvSpPr>
        <p:spPr>
          <a:xfrm>
            <a:off x="407987" y="0"/>
            <a:ext cx="11376025" cy="6858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spcBef>
                <a:spcPts val="600"/>
              </a:spcBef>
            </a:pPr>
            <a:r>
              <a:rPr lang="ja-JP" altLang="en-US" sz="3500" b="1" spc="300">
                <a:solidFill>
                  <a:schemeClr val="bg1"/>
                </a:solidFill>
                <a:latin typeface="Yu Mincho Demibold" panose="02020400000000000000" pitchFamily="18" charset="-128"/>
                <a:ea typeface="Yu Mincho Demibold" panose="02020400000000000000" pitchFamily="18" charset="-128"/>
              </a:rPr>
              <a:t>アリババ・アリエクスプレスでの越境</a:t>
            </a:r>
            <a:r>
              <a:rPr lang="en" altLang="ja-JP" sz="3500" b="1" spc="300" dirty="0">
                <a:solidFill>
                  <a:schemeClr val="bg1"/>
                </a:solidFill>
                <a:latin typeface="Yu Mincho Demibold" panose="02020400000000000000" pitchFamily="18" charset="-128"/>
                <a:ea typeface="Yu Mincho Demibold" panose="02020400000000000000" pitchFamily="18" charset="-128"/>
              </a:rPr>
              <a:t>EC</a:t>
            </a:r>
            <a:r>
              <a:rPr lang="ja-JP" altLang="en-US" sz="3500" b="1" spc="300">
                <a:solidFill>
                  <a:schemeClr val="bg1"/>
                </a:solidFill>
                <a:latin typeface="Yu Mincho Demibold" panose="02020400000000000000" pitchFamily="18" charset="-128"/>
                <a:ea typeface="Yu Mincho Demibold" panose="02020400000000000000" pitchFamily="18" charset="-128"/>
              </a:rPr>
              <a:t>を通じて</a:t>
            </a:r>
            <a:br>
              <a:rPr lang="ja-JP" altLang="en-US" sz="3500" b="1" spc="300">
                <a:solidFill>
                  <a:schemeClr val="bg1"/>
                </a:solidFill>
                <a:latin typeface="Yu Mincho Demibold" panose="02020400000000000000" pitchFamily="18" charset="-128"/>
                <a:ea typeface="Yu Mincho Demibold" panose="02020400000000000000" pitchFamily="18" charset="-128"/>
              </a:rPr>
            </a:br>
            <a:r>
              <a:rPr lang="ja-JP" altLang="en-US" sz="3500" b="1" spc="300">
                <a:solidFill>
                  <a:schemeClr val="bg1"/>
                </a:solidFill>
                <a:latin typeface="Yu Mincho Demibold" panose="02020400000000000000" pitchFamily="18" charset="-128"/>
                <a:ea typeface="Yu Mincho Demibold" panose="02020400000000000000" pitchFamily="18" charset="-128"/>
              </a:rPr>
              <a:t>ビジネスをグローバルな市場へ拡大しませんか？</a:t>
            </a:r>
            <a:endParaRPr lang="en-US" altLang="ja-JP" sz="3500" b="1" spc="300" dirty="0">
              <a:solidFill>
                <a:schemeClr val="bg1"/>
              </a:solidFill>
              <a:latin typeface="Yu Mincho Demibold" panose="02020400000000000000" pitchFamily="18" charset="-128"/>
              <a:ea typeface="Yu Mincho Demibold" panose="02020400000000000000" pitchFamily="18" charset="-128"/>
            </a:endParaRPr>
          </a:p>
          <a:p>
            <a:pPr>
              <a:spcBef>
                <a:spcPts val="1800"/>
              </a:spcBef>
            </a:pPr>
            <a:r>
              <a:rPr lang="ja-JP" altLang="en-US" sz="1600" b="1" spc="300">
                <a:solidFill>
                  <a:schemeClr val="bg1"/>
                </a:solidFill>
                <a:latin typeface="Yu Mincho Demibold" panose="02020400000000000000" pitchFamily="18" charset="-128"/>
                <a:ea typeface="Yu Mincho Demibold" panose="02020400000000000000" pitchFamily="18" charset="-128"/>
              </a:rPr>
              <a:t>弊社はアリババ・アリエクスプレスの販売プラットフォームを最大限に活用し、</a:t>
            </a:r>
            <a:endParaRPr lang="en-US" altLang="ja-JP" sz="1600" b="1" spc="300" dirty="0">
              <a:solidFill>
                <a:schemeClr val="bg1"/>
              </a:solidFill>
              <a:latin typeface="Yu Mincho Demibold" panose="02020400000000000000" pitchFamily="18" charset="-128"/>
              <a:ea typeface="Yu Mincho Demibold" panose="02020400000000000000" pitchFamily="18" charset="-128"/>
            </a:endParaRPr>
          </a:p>
          <a:p>
            <a:pPr>
              <a:spcBef>
                <a:spcPts val="600"/>
              </a:spcBef>
            </a:pPr>
            <a:r>
              <a:rPr lang="ja-JP" altLang="en-US" sz="1600" b="1" spc="300">
                <a:solidFill>
                  <a:schemeClr val="bg1"/>
                </a:solidFill>
                <a:latin typeface="Yu Mincho Demibold" panose="02020400000000000000" pitchFamily="18" charset="-128"/>
                <a:ea typeface="Yu Mincho Demibold" panose="02020400000000000000" pitchFamily="18" charset="-128"/>
              </a:rPr>
              <a:t>お客様のビジネスを海外市場へと展開するためのサポートを提供します。</a:t>
            </a:r>
            <a:endParaRPr lang="en-US" altLang="ja-JP" sz="1600" b="1" spc="300" dirty="0">
              <a:solidFill>
                <a:schemeClr val="bg1"/>
              </a:solidFill>
              <a:latin typeface="Yu Mincho Demibold" panose="02020400000000000000" pitchFamily="18" charset="-128"/>
              <a:ea typeface="Yu Mincho Demibold" panose="02020400000000000000" pitchFamily="18" charset="-128"/>
            </a:endParaRPr>
          </a:p>
          <a:p>
            <a:pPr>
              <a:spcBef>
                <a:spcPts val="1200"/>
              </a:spcBef>
            </a:pPr>
            <a:r>
              <a:rPr lang="ja-JP" altLang="en-US" sz="1600" b="1" spc="300">
                <a:solidFill>
                  <a:schemeClr val="bg1"/>
                </a:solidFill>
                <a:latin typeface="Yu Mincho Demibold" panose="02020400000000000000" pitchFamily="18" charset="-128"/>
                <a:ea typeface="Yu Mincho Demibold" panose="02020400000000000000" pitchFamily="18" charset="-128"/>
              </a:rPr>
              <a:t>アリババグループは全世界で</a:t>
            </a:r>
            <a:r>
              <a:rPr lang="en" altLang="ja-JP" sz="1600" b="1" spc="300" dirty="0">
                <a:solidFill>
                  <a:schemeClr val="bg1"/>
                </a:solidFill>
                <a:latin typeface="Yu Mincho Demibold" panose="02020400000000000000" pitchFamily="18" charset="-128"/>
                <a:ea typeface="Yu Mincho Demibold" panose="02020400000000000000" pitchFamily="18" charset="-128"/>
              </a:rPr>
              <a:t>Amazon</a:t>
            </a:r>
            <a:r>
              <a:rPr lang="ja-JP" altLang="en-US" sz="1600" b="1" spc="300">
                <a:solidFill>
                  <a:schemeClr val="bg1"/>
                </a:solidFill>
                <a:latin typeface="Yu Mincho Demibold" panose="02020400000000000000" pitchFamily="18" charset="-128"/>
                <a:ea typeface="Yu Mincho Demibold" panose="02020400000000000000" pitchFamily="18" charset="-128"/>
              </a:rPr>
              <a:t>を上回る流通規模を誇り、</a:t>
            </a:r>
            <a:endParaRPr lang="en-US" altLang="ja-JP" sz="1600" b="1" spc="300" dirty="0">
              <a:solidFill>
                <a:schemeClr val="bg1"/>
              </a:solidFill>
              <a:latin typeface="Yu Mincho Demibold" panose="02020400000000000000" pitchFamily="18" charset="-128"/>
              <a:ea typeface="Yu Mincho Demibold" panose="02020400000000000000" pitchFamily="18" charset="-128"/>
            </a:endParaRPr>
          </a:p>
          <a:p>
            <a:pPr>
              <a:spcBef>
                <a:spcPts val="600"/>
              </a:spcBef>
            </a:pPr>
            <a:r>
              <a:rPr lang="ja-JP" altLang="en-US" sz="1600" b="1" spc="300">
                <a:solidFill>
                  <a:schemeClr val="bg1"/>
                </a:solidFill>
                <a:latin typeface="Yu Mincho Demibold" panose="02020400000000000000" pitchFamily="18" charset="-128"/>
                <a:ea typeface="Yu Mincho Demibold" panose="02020400000000000000" pitchFamily="18" charset="-128"/>
              </a:rPr>
              <a:t>その販路は中国だけではなく、世界全体へと広がります。</a:t>
            </a:r>
            <a:endParaRPr lang="en-US" altLang="ja-JP" sz="1600" b="1" spc="300" dirty="0">
              <a:solidFill>
                <a:schemeClr val="bg1"/>
              </a:solidFill>
              <a:latin typeface="Yu Mincho Demibold" panose="02020400000000000000" pitchFamily="18" charset="-128"/>
              <a:ea typeface="Yu Mincho Demibold" panose="02020400000000000000" pitchFamily="18" charset="-128"/>
            </a:endParaRPr>
          </a:p>
          <a:p>
            <a:pPr>
              <a:spcBef>
                <a:spcPts val="1200"/>
              </a:spcBef>
            </a:pPr>
            <a:r>
              <a:rPr lang="ja-JP" altLang="en-US" sz="1600" b="1" spc="300">
                <a:solidFill>
                  <a:schemeClr val="bg1"/>
                </a:solidFill>
                <a:latin typeface="Yu Mincho Demibold" panose="02020400000000000000" pitchFamily="18" charset="-128"/>
                <a:ea typeface="Yu Mincho Demibold" panose="02020400000000000000" pitchFamily="18" charset="-128"/>
              </a:rPr>
              <a:t>アリババグループのグローバルなネットワークを活用する事で、</a:t>
            </a:r>
            <a:endParaRPr lang="en-US" altLang="ja-JP" sz="1600" b="1" spc="300" dirty="0">
              <a:solidFill>
                <a:schemeClr val="bg1"/>
              </a:solidFill>
              <a:latin typeface="Yu Mincho Demibold" panose="02020400000000000000" pitchFamily="18" charset="-128"/>
              <a:ea typeface="Yu Mincho Demibold" panose="02020400000000000000" pitchFamily="18" charset="-128"/>
            </a:endParaRPr>
          </a:p>
          <a:p>
            <a:pPr>
              <a:spcBef>
                <a:spcPts val="600"/>
              </a:spcBef>
            </a:pPr>
            <a:r>
              <a:rPr lang="ja-JP" altLang="en-US" sz="1600" b="1" spc="300">
                <a:solidFill>
                  <a:schemeClr val="bg1"/>
                </a:solidFill>
                <a:latin typeface="Yu Mincho Demibold" panose="02020400000000000000" pitchFamily="18" charset="-128"/>
                <a:ea typeface="Yu Mincho Demibold" panose="02020400000000000000" pitchFamily="18" charset="-128"/>
              </a:rPr>
              <a:t>例えば中国市場だけでなく、米国や欧州などの成熟市場にも進出し、</a:t>
            </a:r>
            <a:endParaRPr lang="en-US" altLang="ja-JP" sz="1600" b="1" spc="300" dirty="0">
              <a:solidFill>
                <a:schemeClr val="bg1"/>
              </a:solidFill>
              <a:latin typeface="Yu Mincho Demibold" panose="02020400000000000000" pitchFamily="18" charset="-128"/>
              <a:ea typeface="Yu Mincho Demibold" panose="02020400000000000000" pitchFamily="18" charset="-128"/>
            </a:endParaRPr>
          </a:p>
          <a:p>
            <a:pPr>
              <a:spcBef>
                <a:spcPts val="600"/>
              </a:spcBef>
            </a:pPr>
            <a:r>
              <a:rPr lang="ja-JP" altLang="en-US" sz="1600" b="1" spc="300">
                <a:solidFill>
                  <a:schemeClr val="bg1"/>
                </a:solidFill>
                <a:latin typeface="Yu Mincho Demibold" panose="02020400000000000000" pitchFamily="18" charset="-128"/>
                <a:ea typeface="Yu Mincho Demibold" panose="02020400000000000000" pitchFamily="18" charset="-128"/>
              </a:rPr>
              <a:t>多様な消費者・法人に対して製品やサービスを提供することができます。</a:t>
            </a:r>
            <a:endParaRPr lang="en-US" altLang="ja-JP" sz="1600" b="1" spc="300" dirty="0">
              <a:solidFill>
                <a:schemeClr val="bg1"/>
              </a:solidFill>
              <a:latin typeface="Yu Mincho Demibold" panose="02020400000000000000" pitchFamily="18" charset="-128"/>
              <a:ea typeface="Yu Mincho Demibold" panose="02020400000000000000" pitchFamily="18" charset="-128"/>
            </a:endParaRPr>
          </a:p>
          <a:p>
            <a:pPr>
              <a:spcBef>
                <a:spcPts val="1200"/>
              </a:spcBef>
            </a:pPr>
            <a:r>
              <a:rPr lang="ja-JP" altLang="en-US" sz="1600" b="1" spc="300">
                <a:solidFill>
                  <a:schemeClr val="bg1"/>
                </a:solidFill>
                <a:latin typeface="Yu Mincho Demibold" panose="02020400000000000000" pitchFamily="18" charset="-128"/>
                <a:ea typeface="Yu Mincho Demibold" panose="02020400000000000000" pitchFamily="18" charset="-128"/>
              </a:rPr>
              <a:t>私たちのサービスを利用する事で、お客様のビジネスを世界に飛躍的に拡大してみませんか？</a:t>
            </a:r>
          </a:p>
        </p:txBody>
      </p:sp>
    </p:spTree>
    <p:extLst>
      <p:ext uri="{BB962C8B-B14F-4D97-AF65-F5344CB8AC3E}">
        <p14:creationId xmlns:p14="http://schemas.microsoft.com/office/powerpoint/2010/main" val="1958191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ECCB96A2-B9C3-F393-CAA8-49D92695789F}"/>
              </a:ext>
            </a:extLst>
          </p:cNvPr>
          <p:cNvSpPr/>
          <p:nvPr/>
        </p:nvSpPr>
        <p:spPr>
          <a:xfrm>
            <a:off x="407987" y="2182352"/>
            <a:ext cx="3695337" cy="388565"/>
          </a:xfrm>
          <a:prstGeom prst="roundRect">
            <a:avLst>
              <a:gd name="adj" fmla="val 50000"/>
            </a:avLst>
          </a:prstGeom>
          <a:solidFill>
            <a:srgbClr val="ED6C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PT" altLang="ja-JP" sz="1600" b="1">
                <a:solidFill>
                  <a:schemeClr val="bg1"/>
                </a:solidFill>
                <a:latin typeface="Century Gothic" panose="020B0502020202020204" pitchFamily="34" charset="0"/>
                <a:ea typeface="Yu Gothic" panose="020B0400000000000000" pitchFamily="34" charset="-128"/>
              </a:rPr>
              <a:t>BtoB EC</a:t>
            </a:r>
            <a:r>
              <a:rPr lang="ja-JP" altLang="en-US" sz="1600" b="1">
                <a:solidFill>
                  <a:schemeClr val="bg1"/>
                </a:solidFill>
                <a:latin typeface="Century Gothic" panose="020B0502020202020204" pitchFamily="34" charset="0"/>
                <a:ea typeface="Yu Gothic" panose="020B0400000000000000" pitchFamily="34" charset="-128"/>
              </a:rPr>
              <a:t>サイト</a:t>
            </a:r>
          </a:p>
        </p:txBody>
      </p:sp>
      <p:sp>
        <p:nvSpPr>
          <p:cNvPr id="2" name="日付プレースホルダー 1">
            <a:extLst>
              <a:ext uri="{FF2B5EF4-FFF2-40B4-BE49-F238E27FC236}">
                <a16:creationId xmlns:a16="http://schemas.microsoft.com/office/drawing/2014/main" id="{E0EE1EBF-9BDE-D1E1-2E70-9E18099BC7AA}"/>
              </a:ext>
            </a:extLst>
          </p:cNvPr>
          <p:cNvSpPr>
            <a:spLocks noGrp="1"/>
          </p:cNvSpPr>
          <p:nvPr>
            <p:ph type="dt" sz="half" idx="10"/>
          </p:nvPr>
        </p:nvSpPr>
        <p:spPr/>
        <p:txBody>
          <a:bodyPr/>
          <a:lstStyle/>
          <a:p>
            <a:r>
              <a:rPr lang="en-US" altLang="ja-JP"/>
              <a:t>©︎ 2023 l4t Co.,Ltd.</a:t>
            </a:r>
            <a:endParaRPr lang="ja-JP" altLang="en-US"/>
          </a:p>
        </p:txBody>
      </p:sp>
      <p:sp>
        <p:nvSpPr>
          <p:cNvPr id="3" name="スライド番号プレースホルダー 2">
            <a:extLst>
              <a:ext uri="{FF2B5EF4-FFF2-40B4-BE49-F238E27FC236}">
                <a16:creationId xmlns:a16="http://schemas.microsoft.com/office/drawing/2014/main" id="{C8254303-E135-95E9-6093-035380ADD2DE}"/>
              </a:ext>
            </a:extLst>
          </p:cNvPr>
          <p:cNvSpPr>
            <a:spLocks noGrp="1"/>
          </p:cNvSpPr>
          <p:nvPr>
            <p:ph type="sldNum" sz="quarter" idx="12"/>
          </p:nvPr>
        </p:nvSpPr>
        <p:spPr/>
        <p:txBody>
          <a:bodyPr/>
          <a:lstStyle/>
          <a:p>
            <a:fld id="{E310EA0D-2252-9045-A82C-BA460C3629D0}" type="slidenum">
              <a:rPr lang="ja-JP" altLang="en-US" smtClean="0"/>
              <a:pPr/>
              <a:t>3</a:t>
            </a:fld>
            <a:endParaRPr lang="ja-JP" altLang="en-US"/>
          </a:p>
        </p:txBody>
      </p:sp>
      <p:sp>
        <p:nvSpPr>
          <p:cNvPr id="4" name="タイトル 3">
            <a:extLst>
              <a:ext uri="{FF2B5EF4-FFF2-40B4-BE49-F238E27FC236}">
                <a16:creationId xmlns:a16="http://schemas.microsoft.com/office/drawing/2014/main" id="{43BB7DAC-150A-34EA-47B4-F6618D0575FA}"/>
              </a:ext>
            </a:extLst>
          </p:cNvPr>
          <p:cNvSpPr>
            <a:spLocks noGrp="1"/>
          </p:cNvSpPr>
          <p:nvPr>
            <p:ph type="title"/>
          </p:nvPr>
        </p:nvSpPr>
        <p:spPr/>
        <p:txBody>
          <a:bodyPr/>
          <a:lstStyle/>
          <a:p>
            <a:r>
              <a:rPr kumimoji="1" lang="ja-JP" altLang="en-US"/>
              <a:t>アリババとは</a:t>
            </a:r>
          </a:p>
        </p:txBody>
      </p:sp>
      <p:sp>
        <p:nvSpPr>
          <p:cNvPr id="5" name="コンテンツ プレースホルダー 4">
            <a:extLst>
              <a:ext uri="{FF2B5EF4-FFF2-40B4-BE49-F238E27FC236}">
                <a16:creationId xmlns:a16="http://schemas.microsoft.com/office/drawing/2014/main" id="{AE74A9F3-7DD5-C608-3A53-9FCC608BA833}"/>
              </a:ext>
            </a:extLst>
          </p:cNvPr>
          <p:cNvSpPr>
            <a:spLocks noGrp="1"/>
          </p:cNvSpPr>
          <p:nvPr>
            <p:ph idx="1"/>
          </p:nvPr>
        </p:nvSpPr>
        <p:spPr/>
        <p:txBody>
          <a:bodyPr vert="horz" lIns="91440" tIns="46800" rIns="91440" bIns="45720" rtlCol="0" anchor="ctr">
            <a:normAutofit/>
          </a:bodyPr>
          <a:lstStyle/>
          <a:p>
            <a:r>
              <a:rPr lang="ja-JP" altLang="en-US"/>
              <a:t>アリババ・グループ・ホールディングとは、中国最大及び世界最大手の</a:t>
            </a:r>
            <a:endParaRPr lang="en-US" altLang="ja-JP" dirty="0"/>
          </a:p>
          <a:p>
            <a:r>
              <a:rPr lang="pt-PT" altLang="ja-JP" dirty="0"/>
              <a:t>EC</a:t>
            </a:r>
            <a:r>
              <a:rPr lang="ja-JP" altLang="en-US"/>
              <a:t>事業者であり、マルチ・プラットフォーム企業です。</a:t>
            </a:r>
          </a:p>
        </p:txBody>
      </p:sp>
      <p:pic>
        <p:nvPicPr>
          <p:cNvPr id="1026" name="Picture 2" descr="Payoneer中国チームが注目する仕入れマーケットプレイス Part1 - Payoneer Blog">
            <a:extLst>
              <a:ext uri="{FF2B5EF4-FFF2-40B4-BE49-F238E27FC236}">
                <a16:creationId xmlns:a16="http://schemas.microsoft.com/office/drawing/2014/main" id="{A3D760A3-047D-E670-2B04-9DFC92F2209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32860" y="2798101"/>
            <a:ext cx="1845591" cy="807447"/>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 16">
            <a:extLst>
              <a:ext uri="{FF2B5EF4-FFF2-40B4-BE49-F238E27FC236}">
                <a16:creationId xmlns:a16="http://schemas.microsoft.com/office/drawing/2014/main" id="{396B8CF4-9522-59E8-5C5B-8CB823F75FEA}"/>
              </a:ext>
            </a:extLst>
          </p:cNvPr>
          <p:cNvSpPr/>
          <p:nvPr/>
        </p:nvSpPr>
        <p:spPr>
          <a:xfrm>
            <a:off x="418460" y="3784158"/>
            <a:ext cx="3684864" cy="4371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i="0">
                <a:solidFill>
                  <a:schemeClr val="tx1">
                    <a:lumMod val="75000"/>
                    <a:lumOff val="25000"/>
                  </a:schemeClr>
                </a:solidFill>
                <a:latin typeface="Century Gothic" panose="020B0502020202020204" pitchFamily="34" charset="0"/>
                <a:ea typeface="Yu Gothic" panose="020B0400000000000000" pitchFamily="34" charset="-128"/>
              </a:rPr>
              <a:t>アリババドットコム</a:t>
            </a:r>
          </a:p>
        </p:txBody>
      </p:sp>
      <p:sp>
        <p:nvSpPr>
          <p:cNvPr id="18" name="角丸四角形 17">
            <a:extLst>
              <a:ext uri="{FF2B5EF4-FFF2-40B4-BE49-F238E27FC236}">
                <a16:creationId xmlns:a16="http://schemas.microsoft.com/office/drawing/2014/main" id="{355056FD-1F42-2A62-D32C-309E32801760}"/>
              </a:ext>
            </a:extLst>
          </p:cNvPr>
          <p:cNvSpPr/>
          <p:nvPr/>
        </p:nvSpPr>
        <p:spPr>
          <a:xfrm>
            <a:off x="4248331" y="2182352"/>
            <a:ext cx="7535681" cy="388565"/>
          </a:xfrm>
          <a:prstGeom prst="roundRect">
            <a:avLst>
              <a:gd name="adj" fmla="val 50000"/>
            </a:avLst>
          </a:prstGeom>
          <a:solidFill>
            <a:srgbClr val="ED6C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PT" altLang="ja-JP" sz="1600" b="1">
                <a:solidFill>
                  <a:schemeClr val="bg1"/>
                </a:solidFill>
                <a:latin typeface="Century Gothic" panose="020B0502020202020204" pitchFamily="34" charset="0"/>
                <a:ea typeface="Yu Gothic" panose="020B0400000000000000" pitchFamily="34" charset="-128"/>
              </a:rPr>
              <a:t>BtoC</a:t>
            </a:r>
            <a:r>
              <a:rPr lang="pt-PT" altLang="ja-JP" sz="1600" b="1" dirty="0">
                <a:solidFill>
                  <a:schemeClr val="bg1"/>
                </a:solidFill>
                <a:latin typeface="Century Gothic" panose="020B0502020202020204" pitchFamily="34" charset="0"/>
                <a:ea typeface="Yu Gothic" panose="020B0400000000000000" pitchFamily="34" charset="-128"/>
              </a:rPr>
              <a:t> EC</a:t>
            </a:r>
            <a:r>
              <a:rPr lang="ja-JP" altLang="en-US" sz="1600" b="1">
                <a:solidFill>
                  <a:schemeClr val="bg1"/>
                </a:solidFill>
                <a:latin typeface="Century Gothic" panose="020B0502020202020204" pitchFamily="34" charset="0"/>
                <a:ea typeface="Yu Gothic" panose="020B0400000000000000" pitchFamily="34" charset="-128"/>
              </a:rPr>
              <a:t>サイト</a:t>
            </a:r>
          </a:p>
        </p:txBody>
      </p:sp>
      <p:sp>
        <p:nvSpPr>
          <p:cNvPr id="19" name="角丸四角形 18">
            <a:extLst>
              <a:ext uri="{FF2B5EF4-FFF2-40B4-BE49-F238E27FC236}">
                <a16:creationId xmlns:a16="http://schemas.microsoft.com/office/drawing/2014/main" id="{C7AA0407-8350-6B75-8C5C-C59AD029F36B}"/>
              </a:ext>
            </a:extLst>
          </p:cNvPr>
          <p:cNvSpPr/>
          <p:nvPr/>
        </p:nvSpPr>
        <p:spPr>
          <a:xfrm>
            <a:off x="4258804" y="3784158"/>
            <a:ext cx="3684864" cy="4371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tx1">
                    <a:lumMod val="75000"/>
                    <a:lumOff val="25000"/>
                  </a:schemeClr>
                </a:solidFill>
                <a:latin typeface="Century Gothic" panose="020B0502020202020204" pitchFamily="34" charset="0"/>
                <a:ea typeface="Yu Gothic" panose="020B0400000000000000" pitchFamily="34" charset="-128"/>
              </a:rPr>
              <a:t>アリエクスプレス</a:t>
            </a:r>
          </a:p>
        </p:txBody>
      </p:sp>
      <p:sp>
        <p:nvSpPr>
          <p:cNvPr id="21" name="角丸四角形 20">
            <a:extLst>
              <a:ext uri="{FF2B5EF4-FFF2-40B4-BE49-F238E27FC236}">
                <a16:creationId xmlns:a16="http://schemas.microsoft.com/office/drawing/2014/main" id="{4754F50C-C39F-7A89-3EF6-7BE40558EFB1}"/>
              </a:ext>
            </a:extLst>
          </p:cNvPr>
          <p:cNvSpPr/>
          <p:nvPr/>
        </p:nvSpPr>
        <p:spPr>
          <a:xfrm>
            <a:off x="8099149" y="3784158"/>
            <a:ext cx="3684864" cy="4371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tx1">
                    <a:lumMod val="75000"/>
                    <a:lumOff val="25000"/>
                  </a:schemeClr>
                </a:solidFill>
                <a:latin typeface="Century Gothic" panose="020B0502020202020204" pitchFamily="34" charset="0"/>
                <a:ea typeface="Yu Gothic" panose="020B0400000000000000" pitchFamily="34" charset="-128"/>
              </a:rPr>
              <a:t>天猫　</a:t>
            </a:r>
            <a:r>
              <a:rPr lang="pt-PT" altLang="ja-JP" sz="1400" b="1" dirty="0" err="1">
                <a:solidFill>
                  <a:schemeClr val="tx1">
                    <a:lumMod val="75000"/>
                    <a:lumOff val="25000"/>
                  </a:schemeClr>
                </a:solidFill>
                <a:latin typeface="Century Gothic" panose="020B0502020202020204" pitchFamily="34" charset="0"/>
                <a:ea typeface="Yu Gothic" panose="020B0400000000000000" pitchFamily="34" charset="-128"/>
              </a:rPr>
              <a:t>Tmall</a:t>
            </a:r>
            <a:endParaRPr lang="ja-JP" altLang="en-US" sz="1400" b="1">
              <a:solidFill>
                <a:schemeClr val="tx1">
                  <a:lumMod val="75000"/>
                  <a:lumOff val="25000"/>
                </a:schemeClr>
              </a:solidFill>
              <a:latin typeface="Century Gothic" panose="020B0502020202020204" pitchFamily="34" charset="0"/>
              <a:ea typeface="Yu Gothic" panose="020B0400000000000000" pitchFamily="34" charset="-128"/>
            </a:endParaRPr>
          </a:p>
        </p:txBody>
      </p:sp>
      <p:sp>
        <p:nvSpPr>
          <p:cNvPr id="22" name="角丸四角形 21">
            <a:extLst>
              <a:ext uri="{FF2B5EF4-FFF2-40B4-BE49-F238E27FC236}">
                <a16:creationId xmlns:a16="http://schemas.microsoft.com/office/drawing/2014/main" id="{738B25A7-2BA7-DF01-4BB0-3A0582142EC4}"/>
              </a:ext>
            </a:extLst>
          </p:cNvPr>
          <p:cNvSpPr/>
          <p:nvPr/>
        </p:nvSpPr>
        <p:spPr>
          <a:xfrm>
            <a:off x="407987" y="4404898"/>
            <a:ext cx="3695337" cy="388565"/>
          </a:xfrm>
          <a:prstGeom prst="roundRect">
            <a:avLst>
              <a:gd name="adj" fmla="val 50000"/>
            </a:avLst>
          </a:prstGeom>
          <a:solidFill>
            <a:srgbClr val="ED6C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b="1">
                <a:solidFill>
                  <a:schemeClr val="bg1"/>
                </a:solidFill>
                <a:latin typeface="Century Gothic" panose="020B0502020202020204" pitchFamily="34" charset="0"/>
                <a:ea typeface="Yu Gothic" panose="020B0400000000000000" pitchFamily="34" charset="-128"/>
              </a:rPr>
              <a:t>越境</a:t>
            </a:r>
            <a:r>
              <a:rPr lang="pt-PT" altLang="ja-JP" sz="1600" b="1" dirty="0">
                <a:solidFill>
                  <a:schemeClr val="bg1"/>
                </a:solidFill>
                <a:latin typeface="Century Gothic" panose="020B0502020202020204" pitchFamily="34" charset="0"/>
                <a:ea typeface="Yu Gothic" panose="020B0400000000000000" pitchFamily="34" charset="-128"/>
              </a:rPr>
              <a:t>EC</a:t>
            </a:r>
            <a:r>
              <a:rPr lang="ja-JP" altLang="en-US" sz="1600" b="1">
                <a:solidFill>
                  <a:schemeClr val="bg1"/>
                </a:solidFill>
                <a:latin typeface="Century Gothic" panose="020B0502020202020204" pitchFamily="34" charset="0"/>
                <a:ea typeface="Yu Gothic" panose="020B0400000000000000" pitchFamily="34" charset="-128"/>
              </a:rPr>
              <a:t>サイト</a:t>
            </a:r>
          </a:p>
        </p:txBody>
      </p:sp>
      <p:sp>
        <p:nvSpPr>
          <p:cNvPr id="23" name="角丸四角形 22">
            <a:extLst>
              <a:ext uri="{FF2B5EF4-FFF2-40B4-BE49-F238E27FC236}">
                <a16:creationId xmlns:a16="http://schemas.microsoft.com/office/drawing/2014/main" id="{08E0F7BF-3979-1A0F-010E-F40B72299CA1}"/>
              </a:ext>
            </a:extLst>
          </p:cNvPr>
          <p:cNvSpPr/>
          <p:nvPr/>
        </p:nvSpPr>
        <p:spPr>
          <a:xfrm>
            <a:off x="418460" y="6006704"/>
            <a:ext cx="3684864" cy="4371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tx1">
                    <a:lumMod val="75000"/>
                    <a:lumOff val="25000"/>
                  </a:schemeClr>
                </a:solidFill>
                <a:latin typeface="Century Gothic" panose="020B0502020202020204" pitchFamily="34" charset="0"/>
                <a:ea typeface="Yu Gothic" panose="020B0400000000000000" pitchFamily="34" charset="-128"/>
              </a:rPr>
              <a:t>天猫国際　</a:t>
            </a:r>
            <a:r>
              <a:rPr lang="pt-PT" altLang="ja-JP" sz="1400" b="1">
                <a:solidFill>
                  <a:schemeClr val="tx1">
                    <a:lumMod val="75000"/>
                    <a:lumOff val="25000"/>
                  </a:schemeClr>
                </a:solidFill>
                <a:latin typeface="Century Gothic" panose="020B0502020202020204" pitchFamily="34" charset="0"/>
                <a:ea typeface="Yu Gothic" panose="020B0400000000000000" pitchFamily="34" charset="-128"/>
              </a:rPr>
              <a:t>Tmall</a:t>
            </a:r>
            <a:r>
              <a:rPr lang="pt-PT" altLang="ja-JP" sz="1400" b="1" dirty="0">
                <a:solidFill>
                  <a:schemeClr val="tx1">
                    <a:lumMod val="75000"/>
                    <a:lumOff val="25000"/>
                  </a:schemeClr>
                </a:solidFill>
                <a:latin typeface="Century Gothic" panose="020B0502020202020204" pitchFamily="34" charset="0"/>
                <a:ea typeface="Yu Gothic" panose="020B0400000000000000" pitchFamily="34" charset="-128"/>
              </a:rPr>
              <a:t> Global</a:t>
            </a:r>
            <a:endParaRPr lang="ja-JP" altLang="en-US" sz="1400" b="1">
              <a:solidFill>
                <a:schemeClr val="tx1">
                  <a:lumMod val="75000"/>
                  <a:lumOff val="25000"/>
                </a:schemeClr>
              </a:solidFill>
              <a:latin typeface="Century Gothic" panose="020B0502020202020204" pitchFamily="34" charset="0"/>
              <a:ea typeface="Yu Gothic" panose="020B0400000000000000" pitchFamily="34" charset="-128"/>
            </a:endParaRPr>
          </a:p>
        </p:txBody>
      </p:sp>
      <p:sp>
        <p:nvSpPr>
          <p:cNvPr id="24" name="角丸四角形 23">
            <a:extLst>
              <a:ext uri="{FF2B5EF4-FFF2-40B4-BE49-F238E27FC236}">
                <a16:creationId xmlns:a16="http://schemas.microsoft.com/office/drawing/2014/main" id="{908A67EF-313B-48B5-3CA4-4071F18DB323}"/>
              </a:ext>
            </a:extLst>
          </p:cNvPr>
          <p:cNvSpPr/>
          <p:nvPr/>
        </p:nvSpPr>
        <p:spPr>
          <a:xfrm>
            <a:off x="4248331" y="4404898"/>
            <a:ext cx="3695337" cy="388565"/>
          </a:xfrm>
          <a:prstGeom prst="roundRect">
            <a:avLst>
              <a:gd name="adj" fmla="val 50000"/>
            </a:avLst>
          </a:prstGeom>
          <a:solidFill>
            <a:srgbClr val="ED6C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PT" altLang="ja-JP" sz="1600" b="1">
                <a:solidFill>
                  <a:schemeClr val="bg1"/>
                </a:solidFill>
                <a:latin typeface="Century Gothic" panose="020B0502020202020204" pitchFamily="34" charset="0"/>
                <a:ea typeface="Yu Gothic" panose="020B0400000000000000" pitchFamily="34" charset="-128"/>
              </a:rPr>
              <a:t>CtoC</a:t>
            </a:r>
            <a:r>
              <a:rPr lang="pt-PT" altLang="ja-JP" sz="1600" b="1" dirty="0">
                <a:solidFill>
                  <a:schemeClr val="bg1"/>
                </a:solidFill>
                <a:latin typeface="Century Gothic" panose="020B0502020202020204" pitchFamily="34" charset="0"/>
                <a:ea typeface="Yu Gothic" panose="020B0400000000000000" pitchFamily="34" charset="-128"/>
              </a:rPr>
              <a:t> EC</a:t>
            </a:r>
            <a:r>
              <a:rPr lang="ja-JP" altLang="en-US" sz="1600" b="1">
                <a:solidFill>
                  <a:schemeClr val="bg1"/>
                </a:solidFill>
                <a:latin typeface="Century Gothic" panose="020B0502020202020204" pitchFamily="34" charset="0"/>
                <a:ea typeface="Yu Gothic" panose="020B0400000000000000" pitchFamily="34" charset="-128"/>
              </a:rPr>
              <a:t>サイト</a:t>
            </a:r>
          </a:p>
        </p:txBody>
      </p:sp>
      <p:sp>
        <p:nvSpPr>
          <p:cNvPr id="25" name="角丸四角形 24">
            <a:extLst>
              <a:ext uri="{FF2B5EF4-FFF2-40B4-BE49-F238E27FC236}">
                <a16:creationId xmlns:a16="http://schemas.microsoft.com/office/drawing/2014/main" id="{70ADB5F3-8CD1-A9C8-9C94-B2C8B16214E2}"/>
              </a:ext>
            </a:extLst>
          </p:cNvPr>
          <p:cNvSpPr/>
          <p:nvPr/>
        </p:nvSpPr>
        <p:spPr>
          <a:xfrm>
            <a:off x="4258804" y="6006704"/>
            <a:ext cx="3684864" cy="4371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tx1">
                    <a:lumMod val="75000"/>
                    <a:lumOff val="25000"/>
                  </a:schemeClr>
                </a:solidFill>
                <a:latin typeface="Century Gothic" panose="020B0502020202020204" pitchFamily="34" charset="0"/>
                <a:ea typeface="Yu Gothic" panose="020B0400000000000000" pitchFamily="34" charset="-128"/>
              </a:rPr>
              <a:t>タオバオマーケットプレイス</a:t>
            </a:r>
          </a:p>
        </p:txBody>
      </p:sp>
      <p:sp>
        <p:nvSpPr>
          <p:cNvPr id="26" name="角丸四角形 25">
            <a:extLst>
              <a:ext uri="{FF2B5EF4-FFF2-40B4-BE49-F238E27FC236}">
                <a16:creationId xmlns:a16="http://schemas.microsoft.com/office/drawing/2014/main" id="{0536528A-3827-94E7-8E44-F82DDBD57FA4}"/>
              </a:ext>
            </a:extLst>
          </p:cNvPr>
          <p:cNvSpPr/>
          <p:nvPr/>
        </p:nvSpPr>
        <p:spPr>
          <a:xfrm>
            <a:off x="8088676" y="4404898"/>
            <a:ext cx="3695337" cy="388565"/>
          </a:xfrm>
          <a:prstGeom prst="roundRect">
            <a:avLst>
              <a:gd name="adj" fmla="val 50000"/>
            </a:avLst>
          </a:prstGeom>
          <a:solidFill>
            <a:srgbClr val="ED6C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b="1">
                <a:solidFill>
                  <a:schemeClr val="bg1"/>
                </a:solidFill>
                <a:latin typeface="Century Gothic" panose="020B0502020202020204" pitchFamily="34" charset="0"/>
                <a:ea typeface="Yu Gothic" panose="020B0400000000000000" pitchFamily="34" charset="-128"/>
              </a:rPr>
              <a:t>決済サービス</a:t>
            </a:r>
          </a:p>
        </p:txBody>
      </p:sp>
      <p:sp>
        <p:nvSpPr>
          <p:cNvPr id="27" name="角丸四角形 26">
            <a:extLst>
              <a:ext uri="{FF2B5EF4-FFF2-40B4-BE49-F238E27FC236}">
                <a16:creationId xmlns:a16="http://schemas.microsoft.com/office/drawing/2014/main" id="{4E115797-1436-075A-69B4-357E644555C9}"/>
              </a:ext>
            </a:extLst>
          </p:cNvPr>
          <p:cNvSpPr/>
          <p:nvPr/>
        </p:nvSpPr>
        <p:spPr>
          <a:xfrm>
            <a:off x="8099149" y="6006704"/>
            <a:ext cx="3684864" cy="4371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a:solidFill>
                  <a:schemeClr val="tx1">
                    <a:lumMod val="75000"/>
                    <a:lumOff val="25000"/>
                  </a:schemeClr>
                </a:solidFill>
                <a:latin typeface="Century Gothic" panose="020B0502020202020204" pitchFamily="34" charset="0"/>
                <a:ea typeface="Yu Gothic" panose="020B0400000000000000" pitchFamily="34" charset="-128"/>
              </a:rPr>
              <a:t>アリペイ</a:t>
            </a:r>
          </a:p>
        </p:txBody>
      </p:sp>
      <p:pic>
        <p:nvPicPr>
          <p:cNvPr id="1028" name="Picture 4" descr="AliExpress、Alibaba、1688、Taobaoの違い！【中国通販】 | Aliexpress研究室">
            <a:extLst>
              <a:ext uri="{FF2B5EF4-FFF2-40B4-BE49-F238E27FC236}">
                <a16:creationId xmlns:a16="http://schemas.microsoft.com/office/drawing/2014/main" id="{9E8B02BA-199F-787A-75C5-F6128C34F39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99580" y="2927508"/>
            <a:ext cx="2192839" cy="5486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プレスリリース：天猫、2019年中に化粧品1,000ブランドの店舗を新たに開設する目標を発表（Digital PR Platform） | 毎日新聞">
            <a:extLst>
              <a:ext uri="{FF2B5EF4-FFF2-40B4-BE49-F238E27FC236}">
                <a16:creationId xmlns:a16="http://schemas.microsoft.com/office/drawing/2014/main" id="{C068F7FA-6269-3BF1-A341-9B15FF562013}"/>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839924" y="2926863"/>
            <a:ext cx="2192839" cy="5499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手軽に中国での販売を実現‐天猫国際ミニストアビジネスモデル - 越境ECフェス">
            <a:extLst>
              <a:ext uri="{FF2B5EF4-FFF2-40B4-BE49-F238E27FC236}">
                <a16:creationId xmlns:a16="http://schemas.microsoft.com/office/drawing/2014/main" id="{99EA605F-74D8-449A-C53C-99831C1B37B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28283" y="5160103"/>
            <a:ext cx="1854744" cy="5718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AB85AFF-60D9-CC69-B5FD-B9AE11A9D32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89867" y="5068355"/>
            <a:ext cx="1812264" cy="7553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アリペイジャパン株式会社様 | LaunchCart | 越境EC専用カート">
            <a:extLst>
              <a:ext uri="{FF2B5EF4-FFF2-40B4-BE49-F238E27FC236}">
                <a16:creationId xmlns:a16="http://schemas.microsoft.com/office/drawing/2014/main" id="{6258FCC7-0095-B2A5-D42E-7FD03828A82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911840" y="5170210"/>
            <a:ext cx="2192839" cy="551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554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8BA3F76-8690-4DFE-1D55-61188767CED7}"/>
              </a:ext>
            </a:extLst>
          </p:cNvPr>
          <p:cNvSpPr>
            <a:spLocks noGrp="1"/>
          </p:cNvSpPr>
          <p:nvPr>
            <p:ph type="dt" sz="half" idx="10"/>
          </p:nvPr>
        </p:nvSpPr>
        <p:spPr/>
        <p:txBody>
          <a:bodyPr/>
          <a:lstStyle/>
          <a:p>
            <a:r>
              <a:rPr lang="en-US" altLang="ja-JP"/>
              <a:t>©︎ 2023 l4t Co.,Ltd.</a:t>
            </a:r>
            <a:endParaRPr lang="ja-JP" altLang="en-US"/>
          </a:p>
        </p:txBody>
      </p:sp>
      <p:sp>
        <p:nvSpPr>
          <p:cNvPr id="3" name="スライド番号プレースホルダー 2">
            <a:extLst>
              <a:ext uri="{FF2B5EF4-FFF2-40B4-BE49-F238E27FC236}">
                <a16:creationId xmlns:a16="http://schemas.microsoft.com/office/drawing/2014/main" id="{7F0B3A73-2D1E-5B67-B7B3-6B2F98B2AB79}"/>
              </a:ext>
            </a:extLst>
          </p:cNvPr>
          <p:cNvSpPr>
            <a:spLocks noGrp="1"/>
          </p:cNvSpPr>
          <p:nvPr>
            <p:ph type="sldNum" sz="quarter" idx="12"/>
          </p:nvPr>
        </p:nvSpPr>
        <p:spPr/>
        <p:txBody>
          <a:bodyPr/>
          <a:lstStyle/>
          <a:p>
            <a:fld id="{E310EA0D-2252-9045-A82C-BA460C3629D0}" type="slidenum">
              <a:rPr lang="ja-JP" altLang="en-US" smtClean="0"/>
              <a:pPr/>
              <a:t>4</a:t>
            </a:fld>
            <a:endParaRPr lang="ja-JP" altLang="en-US"/>
          </a:p>
        </p:txBody>
      </p:sp>
      <p:sp>
        <p:nvSpPr>
          <p:cNvPr id="4" name="タイトル 3">
            <a:extLst>
              <a:ext uri="{FF2B5EF4-FFF2-40B4-BE49-F238E27FC236}">
                <a16:creationId xmlns:a16="http://schemas.microsoft.com/office/drawing/2014/main" id="{3C040C80-594E-A343-CBBC-ABD04DDF1B8A}"/>
              </a:ext>
            </a:extLst>
          </p:cNvPr>
          <p:cNvSpPr>
            <a:spLocks noGrp="1"/>
          </p:cNvSpPr>
          <p:nvPr>
            <p:ph type="title"/>
          </p:nvPr>
        </p:nvSpPr>
        <p:spPr>
          <a:noFill/>
          <a:ln>
            <a:noFill/>
          </a:ln>
        </p:spPr>
        <p:txBody>
          <a:bodyPr spcFirstLastPara="1" vert="horz" wrap="square" lIns="91425" tIns="45700" rIns="91425" bIns="45700" rtlCol="0" anchor="ctr" anchorCtr="0">
            <a:normAutofit/>
          </a:bodyPr>
          <a:lstStyle/>
          <a:p>
            <a:r>
              <a:rPr lang="ja-JP" altLang="en-US"/>
              <a:t>アリババの販売網</a:t>
            </a:r>
            <a:r>
              <a:rPr lang="en-US" altLang="ja-JP" dirty="0"/>
              <a:t> / </a:t>
            </a:r>
            <a:r>
              <a:rPr lang="ja-JP" altLang="en-US"/>
              <a:t>販売力</a:t>
            </a:r>
          </a:p>
        </p:txBody>
      </p:sp>
      <p:sp>
        <p:nvSpPr>
          <p:cNvPr id="6" name="角丸四角形 5">
            <a:extLst>
              <a:ext uri="{FF2B5EF4-FFF2-40B4-BE49-F238E27FC236}">
                <a16:creationId xmlns:a16="http://schemas.microsoft.com/office/drawing/2014/main" id="{91E76B5B-0587-59BC-BF1A-F8B4677E432A}"/>
              </a:ext>
            </a:extLst>
          </p:cNvPr>
          <p:cNvSpPr/>
          <p:nvPr/>
        </p:nvSpPr>
        <p:spPr>
          <a:xfrm>
            <a:off x="407987" y="1160463"/>
            <a:ext cx="5587864" cy="38856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b="1">
                <a:solidFill>
                  <a:srgbClr val="ED6C00"/>
                </a:solidFill>
                <a:latin typeface="Century Gothic" panose="020B0502020202020204" pitchFamily="34" charset="0"/>
                <a:ea typeface="Yu Gothic" panose="020B0400000000000000" pitchFamily="34" charset="-128"/>
              </a:rPr>
              <a:t>アリババ経由で購入されたアパレル製品の世界的な分布状況</a:t>
            </a:r>
          </a:p>
        </p:txBody>
      </p:sp>
      <p:sp>
        <p:nvSpPr>
          <p:cNvPr id="7" name="角丸四角形 6">
            <a:extLst>
              <a:ext uri="{FF2B5EF4-FFF2-40B4-BE49-F238E27FC236}">
                <a16:creationId xmlns:a16="http://schemas.microsoft.com/office/drawing/2014/main" id="{D1E451CD-731A-F7FF-DE9C-E47E480A5BDB}"/>
              </a:ext>
            </a:extLst>
          </p:cNvPr>
          <p:cNvSpPr/>
          <p:nvPr/>
        </p:nvSpPr>
        <p:spPr>
          <a:xfrm>
            <a:off x="6196151" y="1160463"/>
            <a:ext cx="5587864" cy="38856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PT" altLang="ja-JP" sz="1400" b="1" dirty="0">
                <a:solidFill>
                  <a:srgbClr val="ED6C00"/>
                </a:solidFill>
                <a:latin typeface="Century Gothic" panose="020B0502020202020204" pitchFamily="34" charset="0"/>
                <a:ea typeface="Yu Gothic" panose="020B0400000000000000" pitchFamily="34" charset="-128"/>
              </a:rPr>
              <a:t>EC</a:t>
            </a:r>
            <a:r>
              <a:rPr lang="ja-JP" altLang="en-US" sz="1400" b="1">
                <a:solidFill>
                  <a:srgbClr val="ED6C00"/>
                </a:solidFill>
                <a:latin typeface="Century Gothic" panose="020B0502020202020204" pitchFamily="34" charset="0"/>
                <a:ea typeface="Yu Gothic" panose="020B0400000000000000" pitchFamily="34" charset="-128"/>
              </a:rPr>
              <a:t>業界の世界ランキング</a:t>
            </a:r>
          </a:p>
        </p:txBody>
      </p:sp>
      <p:graphicFrame>
        <p:nvGraphicFramePr>
          <p:cNvPr id="8" name="グラフ 7">
            <a:extLst>
              <a:ext uri="{FF2B5EF4-FFF2-40B4-BE49-F238E27FC236}">
                <a16:creationId xmlns:a16="http://schemas.microsoft.com/office/drawing/2014/main" id="{BF8794CB-F86E-1FC8-EAD5-050E55943715}"/>
              </a:ext>
            </a:extLst>
          </p:cNvPr>
          <p:cNvGraphicFramePr/>
          <p:nvPr>
            <p:extLst>
              <p:ext uri="{D42A27DB-BD31-4B8C-83A1-F6EECF244321}">
                <p14:modId xmlns:p14="http://schemas.microsoft.com/office/powerpoint/2010/main" val="261843513"/>
              </p:ext>
            </p:extLst>
          </p:nvPr>
        </p:nvGraphicFramePr>
        <p:xfrm>
          <a:off x="407988" y="1620068"/>
          <a:ext cx="5587863" cy="47966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a:extLst>
              <a:ext uri="{FF2B5EF4-FFF2-40B4-BE49-F238E27FC236}">
                <a16:creationId xmlns:a16="http://schemas.microsoft.com/office/drawing/2014/main" id="{F20E5DFA-17FD-D164-7AD2-29D78A7B344F}"/>
              </a:ext>
            </a:extLst>
          </p:cNvPr>
          <p:cNvGraphicFramePr/>
          <p:nvPr>
            <p:extLst>
              <p:ext uri="{D42A27DB-BD31-4B8C-83A1-F6EECF244321}">
                <p14:modId xmlns:p14="http://schemas.microsoft.com/office/powerpoint/2010/main" val="3257289749"/>
              </p:ext>
            </p:extLst>
          </p:nvPr>
        </p:nvGraphicFramePr>
        <p:xfrm>
          <a:off x="6196151" y="1620068"/>
          <a:ext cx="5587861" cy="4796607"/>
        </p:xfrm>
        <a:graphic>
          <a:graphicData uri="http://schemas.openxmlformats.org/drawingml/2006/chart">
            <c:chart xmlns:c="http://schemas.openxmlformats.org/drawingml/2006/chart" xmlns:r="http://schemas.openxmlformats.org/officeDocument/2006/relationships" r:id="rId3"/>
          </a:graphicData>
        </a:graphic>
      </p:graphicFrame>
      <p:sp>
        <p:nvSpPr>
          <p:cNvPr id="14" name="角丸四角形 13">
            <a:extLst>
              <a:ext uri="{FF2B5EF4-FFF2-40B4-BE49-F238E27FC236}">
                <a16:creationId xmlns:a16="http://schemas.microsoft.com/office/drawing/2014/main" id="{07EF9F7F-1F41-978B-00D3-3D262A72A274}"/>
              </a:ext>
            </a:extLst>
          </p:cNvPr>
          <p:cNvSpPr/>
          <p:nvPr/>
        </p:nvSpPr>
        <p:spPr>
          <a:xfrm rot="5400000">
            <a:off x="4442509" y="1759330"/>
            <a:ext cx="240188" cy="16012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ln w="12700">
                  <a:solidFill>
                    <a:schemeClr val="bg1"/>
                  </a:solidFill>
                </a:ln>
                <a:solidFill>
                  <a:srgbClr val="ED6C00"/>
                </a:solidFill>
                <a:latin typeface="Meiryo" panose="020B0604030504040204" pitchFamily="34" charset="-128"/>
                <a:ea typeface="Meiryo" panose="020B0604030504040204" pitchFamily="34" charset="-128"/>
              </a:rPr>
              <a:t>~</a:t>
            </a:r>
            <a:endParaRPr kumimoji="1" lang="ja-JP" altLang="en-US" sz="2800">
              <a:ln w="12700">
                <a:solidFill>
                  <a:schemeClr val="bg1"/>
                </a:solidFill>
              </a:ln>
              <a:solidFill>
                <a:srgbClr val="ED6C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083970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6B2116E-1C0E-AD57-10B4-FCB83C91A113}"/>
              </a:ext>
            </a:extLst>
          </p:cNvPr>
          <p:cNvSpPr>
            <a:spLocks noGrp="1"/>
          </p:cNvSpPr>
          <p:nvPr>
            <p:ph type="dt" sz="half" idx="10"/>
          </p:nvPr>
        </p:nvSpPr>
        <p:spPr/>
        <p:txBody>
          <a:bodyPr/>
          <a:lstStyle/>
          <a:p>
            <a:r>
              <a:rPr lang="en-US" altLang="ja-JP"/>
              <a:t>©︎ 2023 l4t Co.,Ltd.</a:t>
            </a:r>
            <a:endParaRPr lang="ja-JP" altLang="en-US"/>
          </a:p>
        </p:txBody>
      </p:sp>
      <p:sp>
        <p:nvSpPr>
          <p:cNvPr id="3" name="スライド番号プレースホルダー 2">
            <a:extLst>
              <a:ext uri="{FF2B5EF4-FFF2-40B4-BE49-F238E27FC236}">
                <a16:creationId xmlns:a16="http://schemas.microsoft.com/office/drawing/2014/main" id="{F8827D14-4C1F-A240-B6E4-4191843B0229}"/>
              </a:ext>
            </a:extLst>
          </p:cNvPr>
          <p:cNvSpPr>
            <a:spLocks noGrp="1"/>
          </p:cNvSpPr>
          <p:nvPr>
            <p:ph type="sldNum" sz="quarter" idx="12"/>
          </p:nvPr>
        </p:nvSpPr>
        <p:spPr/>
        <p:txBody>
          <a:bodyPr/>
          <a:lstStyle/>
          <a:p>
            <a:fld id="{E310EA0D-2252-9045-A82C-BA460C3629D0}" type="slidenum">
              <a:rPr lang="ja-JP" altLang="en-US" smtClean="0"/>
              <a:pPr/>
              <a:t>5</a:t>
            </a:fld>
            <a:endParaRPr lang="ja-JP" altLang="en-US"/>
          </a:p>
        </p:txBody>
      </p:sp>
      <p:sp>
        <p:nvSpPr>
          <p:cNvPr id="4" name="タイトル 3">
            <a:extLst>
              <a:ext uri="{FF2B5EF4-FFF2-40B4-BE49-F238E27FC236}">
                <a16:creationId xmlns:a16="http://schemas.microsoft.com/office/drawing/2014/main" id="{0854D548-ECFA-409C-BA32-C87BAE70E9A1}"/>
              </a:ext>
            </a:extLst>
          </p:cNvPr>
          <p:cNvSpPr>
            <a:spLocks noGrp="1"/>
          </p:cNvSpPr>
          <p:nvPr>
            <p:ph type="title"/>
          </p:nvPr>
        </p:nvSpPr>
        <p:spPr>
          <a:xfrm>
            <a:off x="291942" y="192833"/>
            <a:ext cx="11900058" cy="531350"/>
          </a:xfrm>
          <a:noFill/>
          <a:ln>
            <a:noFill/>
          </a:ln>
        </p:spPr>
        <p:txBody>
          <a:bodyPr spcFirstLastPara="1" vert="horz" wrap="square" lIns="91425" tIns="45700" rIns="91425" bIns="45700" rtlCol="0" anchor="ctr" anchorCtr="0">
            <a:normAutofit/>
          </a:bodyPr>
          <a:lstStyle/>
          <a:p>
            <a:r>
              <a:rPr lang="ja-JP" altLang="en-US"/>
              <a:t>アリババドットコムのご紹介</a:t>
            </a:r>
          </a:p>
        </p:txBody>
      </p:sp>
      <p:sp>
        <p:nvSpPr>
          <p:cNvPr id="9" name="角丸四角形 8">
            <a:extLst>
              <a:ext uri="{FF2B5EF4-FFF2-40B4-BE49-F238E27FC236}">
                <a16:creationId xmlns:a16="http://schemas.microsoft.com/office/drawing/2014/main" id="{7F6D6931-F676-62FE-6FB5-A50C15829F76}"/>
              </a:ext>
            </a:extLst>
          </p:cNvPr>
          <p:cNvSpPr/>
          <p:nvPr/>
        </p:nvSpPr>
        <p:spPr>
          <a:xfrm>
            <a:off x="7947589" y="2885507"/>
            <a:ext cx="3829233" cy="63934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tx1">
                    <a:lumMod val="75000"/>
                    <a:lumOff val="25000"/>
                  </a:schemeClr>
                </a:solidFill>
                <a:latin typeface="Century Gothic" panose="020B0502020202020204" pitchFamily="34" charset="0"/>
                <a:ea typeface="Yu Gothic" panose="020B0400000000000000" pitchFamily="34" charset="-128"/>
              </a:rPr>
              <a:t>29,800</a:t>
            </a:r>
            <a:r>
              <a:rPr lang="ja-JP" altLang="en-US" b="1">
                <a:solidFill>
                  <a:schemeClr val="tx1">
                    <a:lumMod val="75000"/>
                    <a:lumOff val="25000"/>
                  </a:schemeClr>
                </a:solidFill>
                <a:latin typeface="Century Gothic" panose="020B0502020202020204" pitchFamily="34" charset="0"/>
                <a:ea typeface="Yu Gothic" panose="020B0400000000000000" pitchFamily="34" charset="-128"/>
              </a:rPr>
              <a:t>人民元</a:t>
            </a:r>
            <a:r>
              <a:rPr lang="en-US" altLang="ja-JP" b="1" dirty="0">
                <a:solidFill>
                  <a:schemeClr val="tx1">
                    <a:lumMod val="75000"/>
                    <a:lumOff val="25000"/>
                  </a:schemeClr>
                </a:solidFill>
                <a:latin typeface="Century Gothic" panose="020B0502020202020204" pitchFamily="34" charset="0"/>
                <a:ea typeface="Yu Gothic" panose="020B0400000000000000" pitchFamily="34" charset="-128"/>
              </a:rPr>
              <a:t> / </a:t>
            </a:r>
            <a:r>
              <a:rPr lang="ja-JP" altLang="en-US" b="1">
                <a:solidFill>
                  <a:schemeClr val="tx1">
                    <a:lumMod val="75000"/>
                    <a:lumOff val="25000"/>
                  </a:schemeClr>
                </a:solidFill>
                <a:latin typeface="Century Gothic" panose="020B0502020202020204" pitchFamily="34" charset="0"/>
                <a:ea typeface="Yu Gothic" panose="020B0400000000000000" pitchFamily="34" charset="-128"/>
              </a:rPr>
              <a:t>年</a:t>
            </a:r>
            <a:endParaRPr lang="en-US" altLang="ja-JP" b="1" dirty="0">
              <a:solidFill>
                <a:schemeClr val="tx1">
                  <a:lumMod val="75000"/>
                  <a:lumOff val="25000"/>
                </a:schemeClr>
              </a:solidFill>
              <a:latin typeface="Century Gothic" panose="020B0502020202020204" pitchFamily="34" charset="0"/>
              <a:ea typeface="Yu Gothic" panose="020B0400000000000000" pitchFamily="34" charset="-128"/>
            </a:endParaRPr>
          </a:p>
        </p:txBody>
      </p:sp>
      <p:sp>
        <p:nvSpPr>
          <p:cNvPr id="10" name="角丸四角形 9">
            <a:extLst>
              <a:ext uri="{FF2B5EF4-FFF2-40B4-BE49-F238E27FC236}">
                <a16:creationId xmlns:a16="http://schemas.microsoft.com/office/drawing/2014/main" id="{DBE20804-80ED-8B4C-CDB7-18579E247633}"/>
              </a:ext>
            </a:extLst>
          </p:cNvPr>
          <p:cNvSpPr/>
          <p:nvPr/>
        </p:nvSpPr>
        <p:spPr>
          <a:xfrm>
            <a:off x="7947589" y="3667372"/>
            <a:ext cx="3829233" cy="63934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tx1">
                    <a:lumMod val="75000"/>
                    <a:lumOff val="25000"/>
                  </a:schemeClr>
                </a:solidFill>
                <a:latin typeface="Century Gothic" panose="020B0502020202020204" pitchFamily="34" charset="0"/>
                <a:ea typeface="Yu Gothic" panose="020B0400000000000000" pitchFamily="34" charset="-128"/>
              </a:rPr>
              <a:t>80,000</a:t>
            </a:r>
            <a:r>
              <a:rPr lang="ja-JP" altLang="en-US" b="1">
                <a:solidFill>
                  <a:schemeClr val="tx1">
                    <a:lumMod val="75000"/>
                    <a:lumOff val="25000"/>
                  </a:schemeClr>
                </a:solidFill>
                <a:latin typeface="Century Gothic" panose="020B0502020202020204" pitchFamily="34" charset="0"/>
                <a:ea typeface="Yu Gothic" panose="020B0400000000000000" pitchFamily="34" charset="-128"/>
              </a:rPr>
              <a:t>人民元</a:t>
            </a:r>
            <a:r>
              <a:rPr lang="en-US" altLang="ja-JP" b="1" dirty="0">
                <a:solidFill>
                  <a:schemeClr val="tx1">
                    <a:lumMod val="75000"/>
                    <a:lumOff val="25000"/>
                  </a:schemeClr>
                </a:solidFill>
                <a:latin typeface="Century Gothic" panose="020B0502020202020204" pitchFamily="34" charset="0"/>
                <a:ea typeface="Yu Gothic" panose="020B0400000000000000" pitchFamily="34" charset="-128"/>
              </a:rPr>
              <a:t> / </a:t>
            </a:r>
            <a:r>
              <a:rPr lang="ja-JP" altLang="en-US" b="1">
                <a:solidFill>
                  <a:schemeClr val="tx1">
                    <a:lumMod val="75000"/>
                    <a:lumOff val="25000"/>
                  </a:schemeClr>
                </a:solidFill>
                <a:latin typeface="Century Gothic" panose="020B0502020202020204" pitchFamily="34" charset="0"/>
                <a:ea typeface="Yu Gothic" panose="020B0400000000000000" pitchFamily="34" charset="-128"/>
              </a:rPr>
              <a:t>年</a:t>
            </a:r>
          </a:p>
        </p:txBody>
      </p:sp>
      <p:sp>
        <p:nvSpPr>
          <p:cNvPr id="11" name="円/楕円 10">
            <a:extLst>
              <a:ext uri="{FF2B5EF4-FFF2-40B4-BE49-F238E27FC236}">
                <a16:creationId xmlns:a16="http://schemas.microsoft.com/office/drawing/2014/main" id="{98D6FF4E-EE01-E8C8-2E19-F46C00887954}"/>
              </a:ext>
            </a:extLst>
          </p:cNvPr>
          <p:cNvSpPr/>
          <p:nvPr/>
        </p:nvSpPr>
        <p:spPr>
          <a:xfrm>
            <a:off x="9637861" y="3419843"/>
            <a:ext cx="352541" cy="352541"/>
          </a:xfrm>
          <a:prstGeom prst="ellipse">
            <a:avLst/>
          </a:prstGeom>
          <a:solidFill>
            <a:srgbClr val="ED6C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bIns="46800" rtlCol="0" anchor="ctr"/>
          <a:lstStyle/>
          <a:p>
            <a:pPr algn="ctr"/>
            <a:r>
              <a:rPr kumimoji="1" lang="en-US" altLang="ja-JP" sz="1600" b="1" i="0" dirty="0">
                <a:solidFill>
                  <a:schemeClr val="bg1"/>
                </a:solidFill>
                <a:latin typeface="Century Gothic" panose="020B0502020202020204" pitchFamily="34" charset="0"/>
                <a:ea typeface="Yu Gothic" panose="020B0400000000000000" pitchFamily="34" charset="-128"/>
              </a:rPr>
              <a:t>or</a:t>
            </a:r>
            <a:endParaRPr kumimoji="1" lang="ja-JP" altLang="en-US" sz="1600" b="1" i="0">
              <a:solidFill>
                <a:schemeClr val="bg1"/>
              </a:solidFill>
              <a:latin typeface="Century Gothic" panose="020B0502020202020204" pitchFamily="34" charset="0"/>
              <a:ea typeface="Yu Gothic" panose="020B0400000000000000" pitchFamily="34" charset="-128"/>
            </a:endParaRPr>
          </a:p>
        </p:txBody>
      </p:sp>
      <p:sp>
        <p:nvSpPr>
          <p:cNvPr id="17" name="角丸四角形 16">
            <a:extLst>
              <a:ext uri="{FF2B5EF4-FFF2-40B4-BE49-F238E27FC236}">
                <a16:creationId xmlns:a16="http://schemas.microsoft.com/office/drawing/2014/main" id="{7BEECB68-CD17-6469-EF6D-C432BC86A2BC}"/>
              </a:ext>
            </a:extLst>
          </p:cNvPr>
          <p:cNvSpPr/>
          <p:nvPr/>
        </p:nvSpPr>
        <p:spPr>
          <a:xfrm>
            <a:off x="407988" y="1160464"/>
            <a:ext cx="11376023" cy="100806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spcBef>
                <a:spcPts val="600"/>
              </a:spcBef>
            </a:pPr>
            <a:r>
              <a:rPr lang="pt-PT" altLang="ja-JP" sz="2800" b="1" dirty="0" err="1">
                <a:solidFill>
                  <a:srgbClr val="ED6C00"/>
                </a:solidFill>
                <a:latin typeface="Century Gothic" panose="020B0502020202020204" pitchFamily="34" charset="0"/>
                <a:ea typeface="Yu Gothic" panose="020B0400000000000000" pitchFamily="34" charset="-128"/>
              </a:rPr>
              <a:t>BtoB</a:t>
            </a:r>
            <a:r>
              <a:rPr lang="pt-PT" altLang="ja-JP" sz="2800" b="1" dirty="0">
                <a:solidFill>
                  <a:srgbClr val="ED6C00"/>
                </a:solidFill>
                <a:latin typeface="Century Gothic" panose="020B0502020202020204" pitchFamily="34" charset="0"/>
                <a:ea typeface="Yu Gothic" panose="020B0400000000000000" pitchFamily="34" charset="-128"/>
              </a:rPr>
              <a:t> EC</a:t>
            </a:r>
            <a:r>
              <a:rPr lang="ja-JP" altLang="en-US" sz="2800" b="1">
                <a:solidFill>
                  <a:srgbClr val="ED6C00"/>
                </a:solidFill>
                <a:latin typeface="Century Gothic" panose="020B0502020202020204" pitchFamily="34" charset="0"/>
                <a:ea typeface="Yu Gothic" panose="020B0400000000000000" pitchFamily="34" charset="-128"/>
              </a:rPr>
              <a:t>サイト「アリババドットコム」</a:t>
            </a:r>
            <a:endParaRPr lang="en-US" altLang="ja-JP" sz="3200" b="1" dirty="0">
              <a:solidFill>
                <a:srgbClr val="ED6C00"/>
              </a:solidFill>
              <a:latin typeface="Century Gothic" panose="020B0502020202020204" pitchFamily="34" charset="0"/>
              <a:ea typeface="Yu Gothic" panose="020B0400000000000000" pitchFamily="34" charset="-128"/>
            </a:endParaRPr>
          </a:p>
          <a:p>
            <a:pPr>
              <a:spcBef>
                <a:spcPts val="600"/>
              </a:spcBef>
            </a:pPr>
            <a:r>
              <a:rPr lang="ja-JP" altLang="en-US" b="1">
                <a:solidFill>
                  <a:schemeClr val="tx1">
                    <a:lumMod val="75000"/>
                    <a:lumOff val="25000"/>
                  </a:schemeClr>
                </a:solidFill>
                <a:latin typeface="Century Gothic" panose="020B0502020202020204" pitchFamily="34" charset="0"/>
                <a:ea typeface="Yu Gothic" panose="020B0400000000000000" pitchFamily="34" charset="-128"/>
              </a:rPr>
              <a:t>アリババは</a:t>
            </a:r>
            <a:r>
              <a:rPr lang="pt-PT" altLang="ja-JP" b="1" dirty="0" err="1">
                <a:solidFill>
                  <a:schemeClr val="tx1">
                    <a:lumMod val="75000"/>
                    <a:lumOff val="25000"/>
                  </a:schemeClr>
                </a:solidFill>
                <a:latin typeface="Century Gothic" panose="020B0502020202020204" pitchFamily="34" charset="0"/>
                <a:ea typeface="Yu Gothic" panose="020B0400000000000000" pitchFamily="34" charset="-128"/>
              </a:rPr>
              <a:t>BtoB</a:t>
            </a:r>
            <a:r>
              <a:rPr lang="ja-JP" altLang="en-US" b="1">
                <a:solidFill>
                  <a:schemeClr val="tx1">
                    <a:lumMod val="75000"/>
                    <a:lumOff val="25000"/>
                  </a:schemeClr>
                </a:solidFill>
                <a:latin typeface="Century Gothic" panose="020B0502020202020204" pitchFamily="34" charset="0"/>
                <a:ea typeface="Yu Gothic" panose="020B0400000000000000" pitchFamily="34" charset="-128"/>
              </a:rPr>
              <a:t>マーケットプレイスを提供し、世界中の企業が製品を販売できます。</a:t>
            </a:r>
            <a:endParaRPr lang="en-US" altLang="ja-JP" b="1" dirty="0">
              <a:solidFill>
                <a:schemeClr val="tx1">
                  <a:lumMod val="75000"/>
                  <a:lumOff val="25000"/>
                </a:schemeClr>
              </a:solidFill>
              <a:latin typeface="Century Gothic" panose="020B0502020202020204" pitchFamily="34" charset="0"/>
              <a:ea typeface="Yu Gothic" panose="020B0400000000000000" pitchFamily="34" charset="-128"/>
            </a:endParaRPr>
          </a:p>
          <a:p>
            <a:pPr>
              <a:spcBef>
                <a:spcPts val="300"/>
              </a:spcBef>
            </a:pPr>
            <a:r>
              <a:rPr lang="ja-JP" altLang="en-US" b="1">
                <a:solidFill>
                  <a:schemeClr val="tx1">
                    <a:lumMod val="75000"/>
                    <a:lumOff val="25000"/>
                  </a:schemeClr>
                </a:solidFill>
                <a:latin typeface="Century Gothic" panose="020B0502020202020204" pitchFamily="34" charset="0"/>
                <a:ea typeface="Yu Gothic" panose="020B0400000000000000" pitchFamily="34" charset="-128"/>
              </a:rPr>
              <a:t>直接取引が可能で、国際ビジネス展開に適しています。</a:t>
            </a:r>
          </a:p>
        </p:txBody>
      </p:sp>
      <p:sp>
        <p:nvSpPr>
          <p:cNvPr id="23" name="角丸四角形 22">
            <a:extLst>
              <a:ext uri="{FF2B5EF4-FFF2-40B4-BE49-F238E27FC236}">
                <a16:creationId xmlns:a16="http://schemas.microsoft.com/office/drawing/2014/main" id="{4BD74A33-D5BE-0E9A-FD5C-C92DE82FD774}"/>
              </a:ext>
            </a:extLst>
          </p:cNvPr>
          <p:cNvSpPr/>
          <p:nvPr/>
        </p:nvSpPr>
        <p:spPr>
          <a:xfrm>
            <a:off x="7947589" y="2512464"/>
            <a:ext cx="3829233" cy="299209"/>
          </a:xfrm>
          <a:prstGeom prst="roundRect">
            <a:avLst>
              <a:gd name="adj" fmla="val 50000"/>
            </a:avLst>
          </a:prstGeom>
          <a:solidFill>
            <a:srgbClr val="ED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bg1"/>
                </a:solidFill>
                <a:latin typeface="Century Gothic" panose="020B0502020202020204" pitchFamily="34" charset="0"/>
                <a:ea typeface="Yu Gothic" panose="020B0400000000000000" pitchFamily="34" charset="-128"/>
              </a:rPr>
              <a:t>出店料</a:t>
            </a:r>
            <a:endParaRPr lang="en-US" altLang="ja-JP" sz="1050" b="1" dirty="0">
              <a:solidFill>
                <a:schemeClr val="bg1"/>
              </a:solidFill>
              <a:latin typeface="Century Gothic" panose="020B0502020202020204" pitchFamily="34" charset="0"/>
              <a:ea typeface="Yu Gothic" panose="020B0400000000000000" pitchFamily="34" charset="-128"/>
            </a:endParaRPr>
          </a:p>
        </p:txBody>
      </p:sp>
      <p:sp>
        <p:nvSpPr>
          <p:cNvPr id="6" name="角丸四角形 5">
            <a:extLst>
              <a:ext uri="{FF2B5EF4-FFF2-40B4-BE49-F238E27FC236}">
                <a16:creationId xmlns:a16="http://schemas.microsoft.com/office/drawing/2014/main" id="{02AA5D92-8103-E3EC-B915-00541C49DD33}"/>
              </a:ext>
            </a:extLst>
          </p:cNvPr>
          <p:cNvSpPr/>
          <p:nvPr/>
        </p:nvSpPr>
        <p:spPr>
          <a:xfrm>
            <a:off x="7947589" y="4401551"/>
            <a:ext cx="3829233" cy="299209"/>
          </a:xfrm>
          <a:prstGeom prst="roundRect">
            <a:avLst>
              <a:gd name="adj" fmla="val 50000"/>
            </a:avLst>
          </a:prstGeom>
          <a:solidFill>
            <a:srgbClr val="ED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bg1"/>
                </a:solidFill>
                <a:latin typeface="Century Gothic" panose="020B0502020202020204" pitchFamily="34" charset="0"/>
                <a:ea typeface="Yu Gothic" panose="020B0400000000000000" pitchFamily="34" charset="-128"/>
              </a:rPr>
              <a:t>変動経費</a:t>
            </a:r>
            <a:endParaRPr lang="en-US" altLang="ja-JP" sz="1050" b="1" dirty="0">
              <a:solidFill>
                <a:schemeClr val="bg1"/>
              </a:solidFill>
              <a:latin typeface="Century Gothic" panose="020B0502020202020204" pitchFamily="34" charset="0"/>
              <a:ea typeface="Yu Gothic" panose="020B0400000000000000" pitchFamily="34" charset="-128"/>
            </a:endParaRPr>
          </a:p>
        </p:txBody>
      </p:sp>
      <p:sp>
        <p:nvSpPr>
          <p:cNvPr id="5" name="角丸四角形 4">
            <a:extLst>
              <a:ext uri="{FF2B5EF4-FFF2-40B4-BE49-F238E27FC236}">
                <a16:creationId xmlns:a16="http://schemas.microsoft.com/office/drawing/2014/main" id="{D5DEEDD5-68F4-F6C7-6EF3-1102DE3F4D32}"/>
              </a:ext>
            </a:extLst>
          </p:cNvPr>
          <p:cNvSpPr/>
          <p:nvPr/>
        </p:nvSpPr>
        <p:spPr>
          <a:xfrm>
            <a:off x="7947589" y="4777532"/>
            <a:ext cx="3829233" cy="50707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spcBef>
                <a:spcPts val="300"/>
              </a:spcBef>
            </a:pPr>
            <a:r>
              <a:rPr lang="en-US" altLang="ja-JP" sz="1200" b="1" dirty="0">
                <a:solidFill>
                  <a:srgbClr val="ED6C00"/>
                </a:solidFill>
                <a:latin typeface="Century Gothic" panose="020B0502020202020204" pitchFamily="34" charset="0"/>
                <a:ea typeface="Yu Gothic" panose="020B0400000000000000" pitchFamily="34" charset="-128"/>
              </a:rPr>
              <a:t>3</a:t>
            </a:r>
            <a:r>
              <a:rPr lang="ja-JP" altLang="en-US" sz="1200" b="1">
                <a:solidFill>
                  <a:srgbClr val="ED6C00"/>
                </a:solidFill>
                <a:latin typeface="Century Gothic" panose="020B0502020202020204" pitchFamily="34" charset="0"/>
                <a:ea typeface="Yu Gothic" panose="020B0400000000000000" pitchFamily="34" charset="-128"/>
              </a:rPr>
              <a:t>か月間の売上が</a:t>
            </a:r>
            <a:r>
              <a:rPr lang="en-US" altLang="ja-JP" sz="1200" b="1" dirty="0">
                <a:solidFill>
                  <a:srgbClr val="ED6C00"/>
                </a:solidFill>
                <a:latin typeface="Century Gothic" panose="020B0502020202020204" pitchFamily="34" charset="0"/>
                <a:ea typeface="Yu Gothic" panose="020B0400000000000000" pitchFamily="34" charset="-128"/>
              </a:rPr>
              <a:t>30</a:t>
            </a:r>
            <a:r>
              <a:rPr lang="ja-JP" altLang="en-US" sz="1200" b="1">
                <a:solidFill>
                  <a:srgbClr val="ED6C00"/>
                </a:solidFill>
                <a:latin typeface="Century Gothic" panose="020B0502020202020204" pitchFamily="34" charset="0"/>
                <a:ea typeface="Yu Gothic" panose="020B0400000000000000" pitchFamily="34" charset="-128"/>
              </a:rPr>
              <a:t>万ドル以上</a:t>
            </a:r>
            <a:endParaRPr lang="en-US" altLang="ja-JP" sz="1200" b="1" dirty="0">
              <a:solidFill>
                <a:srgbClr val="ED6C00"/>
              </a:solidFill>
              <a:latin typeface="Century Gothic" panose="020B0502020202020204" pitchFamily="34" charset="0"/>
              <a:ea typeface="Yu Gothic" panose="020B0400000000000000" pitchFamily="34" charset="-128"/>
            </a:endParaRPr>
          </a:p>
          <a:p>
            <a:pP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手数料</a:t>
            </a:r>
            <a:r>
              <a:rPr lang="en-US" altLang="ja-JP" sz="1200" b="1" dirty="0">
                <a:solidFill>
                  <a:schemeClr val="tx1">
                    <a:lumMod val="75000"/>
                    <a:lumOff val="25000"/>
                  </a:schemeClr>
                </a:solidFill>
                <a:latin typeface="Century Gothic" panose="020B0502020202020204" pitchFamily="34" charset="0"/>
                <a:ea typeface="Yu Gothic" panose="020B0400000000000000" pitchFamily="34" charset="-128"/>
              </a:rPr>
              <a:t>100</a:t>
            </a: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ドル</a:t>
            </a:r>
          </a:p>
        </p:txBody>
      </p:sp>
      <p:sp>
        <p:nvSpPr>
          <p:cNvPr id="12" name="角丸四角形 11">
            <a:extLst>
              <a:ext uri="{FF2B5EF4-FFF2-40B4-BE49-F238E27FC236}">
                <a16:creationId xmlns:a16="http://schemas.microsoft.com/office/drawing/2014/main" id="{19B1ADF9-6ED4-A985-2855-41C9EE803BB5}"/>
              </a:ext>
            </a:extLst>
          </p:cNvPr>
          <p:cNvSpPr/>
          <p:nvPr/>
        </p:nvSpPr>
        <p:spPr>
          <a:xfrm>
            <a:off x="7947589" y="5343569"/>
            <a:ext cx="3829233" cy="50707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spcBef>
                <a:spcPts val="300"/>
              </a:spcBef>
            </a:pPr>
            <a:r>
              <a:rPr lang="en-US" altLang="ja-JP" sz="1200" b="1" dirty="0">
                <a:solidFill>
                  <a:srgbClr val="ED6C00"/>
                </a:solidFill>
                <a:latin typeface="Century Gothic" panose="020B0502020202020204" pitchFamily="34" charset="0"/>
                <a:ea typeface="Yu Gothic" panose="020B0400000000000000" pitchFamily="34" charset="-128"/>
              </a:rPr>
              <a:t>3</a:t>
            </a:r>
            <a:r>
              <a:rPr lang="ja-JP" altLang="en-US" sz="1200" b="1">
                <a:solidFill>
                  <a:srgbClr val="ED6C00"/>
                </a:solidFill>
                <a:latin typeface="Century Gothic" panose="020B0502020202020204" pitchFamily="34" charset="0"/>
                <a:ea typeface="Yu Gothic" panose="020B0400000000000000" pitchFamily="34" charset="-128"/>
              </a:rPr>
              <a:t>か月間の売上が</a:t>
            </a:r>
            <a:r>
              <a:rPr lang="en-US" altLang="ja-JP" sz="1200" b="1" dirty="0">
                <a:solidFill>
                  <a:srgbClr val="ED6C00"/>
                </a:solidFill>
                <a:latin typeface="Century Gothic" panose="020B0502020202020204" pitchFamily="34" charset="0"/>
                <a:ea typeface="Yu Gothic" panose="020B0400000000000000" pitchFamily="34" charset="-128"/>
              </a:rPr>
              <a:t>3</a:t>
            </a:r>
            <a:r>
              <a:rPr lang="ja-JP" altLang="en-US" sz="1200" b="1">
                <a:solidFill>
                  <a:srgbClr val="ED6C00"/>
                </a:solidFill>
                <a:latin typeface="Century Gothic" panose="020B0502020202020204" pitchFamily="34" charset="0"/>
                <a:ea typeface="Yu Gothic" panose="020B0400000000000000" pitchFamily="34" charset="-128"/>
              </a:rPr>
              <a:t>万ドル</a:t>
            </a:r>
            <a:r>
              <a:rPr lang="en-US" altLang="ja-JP" sz="1200" b="1" dirty="0">
                <a:solidFill>
                  <a:srgbClr val="ED6C00"/>
                </a:solidFill>
                <a:latin typeface="Century Gothic" panose="020B0502020202020204" pitchFamily="34" charset="0"/>
                <a:ea typeface="Yu Gothic" panose="020B0400000000000000" pitchFamily="34" charset="-128"/>
              </a:rPr>
              <a:t>〜30</a:t>
            </a:r>
            <a:r>
              <a:rPr lang="ja-JP" altLang="en-US" sz="1200" b="1">
                <a:solidFill>
                  <a:srgbClr val="ED6C00"/>
                </a:solidFill>
                <a:latin typeface="Century Gothic" panose="020B0502020202020204" pitchFamily="34" charset="0"/>
                <a:ea typeface="Yu Gothic" panose="020B0400000000000000" pitchFamily="34" charset="-128"/>
              </a:rPr>
              <a:t>万ドル未満</a:t>
            </a:r>
            <a:endParaRPr lang="en-US" altLang="ja-JP" sz="1200" b="1" dirty="0">
              <a:solidFill>
                <a:srgbClr val="ED6C00"/>
              </a:solidFill>
              <a:latin typeface="Century Gothic" panose="020B0502020202020204" pitchFamily="34" charset="0"/>
              <a:ea typeface="Yu Gothic" panose="020B0400000000000000" pitchFamily="34" charset="-128"/>
            </a:endParaRPr>
          </a:p>
          <a:p>
            <a:pP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手数料</a:t>
            </a:r>
            <a:r>
              <a:rPr lang="en-US" altLang="ja-JP" sz="1200" b="1" dirty="0">
                <a:solidFill>
                  <a:schemeClr val="tx1">
                    <a:lumMod val="75000"/>
                    <a:lumOff val="25000"/>
                  </a:schemeClr>
                </a:solidFill>
                <a:latin typeface="Century Gothic" panose="020B0502020202020204" pitchFamily="34" charset="0"/>
                <a:ea typeface="Yu Gothic" panose="020B0400000000000000" pitchFamily="34" charset="-128"/>
              </a:rPr>
              <a:t>200</a:t>
            </a: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ドル</a:t>
            </a:r>
          </a:p>
        </p:txBody>
      </p:sp>
      <p:sp>
        <p:nvSpPr>
          <p:cNvPr id="13" name="角丸四角形 12">
            <a:extLst>
              <a:ext uri="{FF2B5EF4-FFF2-40B4-BE49-F238E27FC236}">
                <a16:creationId xmlns:a16="http://schemas.microsoft.com/office/drawing/2014/main" id="{E83094EB-C9DA-07E0-EA45-BE9B309F0E1C}"/>
              </a:ext>
            </a:extLst>
          </p:cNvPr>
          <p:cNvSpPr/>
          <p:nvPr/>
        </p:nvSpPr>
        <p:spPr>
          <a:xfrm>
            <a:off x="7947589" y="5909606"/>
            <a:ext cx="3829233" cy="50707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spcBef>
                <a:spcPts val="300"/>
              </a:spcBef>
            </a:pPr>
            <a:r>
              <a:rPr lang="en-US" altLang="ja-JP" sz="1200" b="1" dirty="0">
                <a:solidFill>
                  <a:srgbClr val="ED6C00"/>
                </a:solidFill>
                <a:latin typeface="Century Gothic" panose="020B0502020202020204" pitchFamily="34" charset="0"/>
                <a:ea typeface="Yu Gothic" panose="020B0400000000000000" pitchFamily="34" charset="-128"/>
              </a:rPr>
              <a:t>3</a:t>
            </a:r>
            <a:r>
              <a:rPr lang="ja-JP" altLang="en-US" sz="1200" b="1">
                <a:solidFill>
                  <a:srgbClr val="ED6C00"/>
                </a:solidFill>
                <a:latin typeface="Century Gothic" panose="020B0502020202020204" pitchFamily="34" charset="0"/>
                <a:ea typeface="Yu Gothic" panose="020B0400000000000000" pitchFamily="34" charset="-128"/>
              </a:rPr>
              <a:t>か月間の売上が</a:t>
            </a:r>
            <a:r>
              <a:rPr lang="en-US" altLang="ja-JP" sz="1200" b="1" dirty="0">
                <a:solidFill>
                  <a:srgbClr val="ED6C00"/>
                </a:solidFill>
                <a:latin typeface="Century Gothic" panose="020B0502020202020204" pitchFamily="34" charset="0"/>
                <a:ea typeface="Yu Gothic" panose="020B0400000000000000" pitchFamily="34" charset="-128"/>
              </a:rPr>
              <a:t>3</a:t>
            </a:r>
            <a:r>
              <a:rPr lang="ja-JP" altLang="en-US" sz="1200" b="1">
                <a:solidFill>
                  <a:srgbClr val="ED6C00"/>
                </a:solidFill>
                <a:latin typeface="Century Gothic" panose="020B0502020202020204" pitchFamily="34" charset="0"/>
                <a:ea typeface="Yu Gothic" panose="020B0400000000000000" pitchFamily="34" charset="-128"/>
              </a:rPr>
              <a:t>万ドル未満</a:t>
            </a:r>
            <a:endParaRPr lang="en-US" altLang="ja-JP" sz="1200" b="1" dirty="0">
              <a:solidFill>
                <a:srgbClr val="ED6C00"/>
              </a:solidFill>
              <a:latin typeface="Century Gothic" panose="020B0502020202020204" pitchFamily="34" charset="0"/>
              <a:ea typeface="Yu Gothic" panose="020B0400000000000000" pitchFamily="34" charset="-128"/>
            </a:endParaRPr>
          </a:p>
          <a:p>
            <a:pP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手数料</a:t>
            </a:r>
            <a:r>
              <a:rPr lang="en-US" altLang="ja-JP" sz="1200" b="1" dirty="0">
                <a:solidFill>
                  <a:schemeClr val="tx1">
                    <a:lumMod val="75000"/>
                    <a:lumOff val="25000"/>
                  </a:schemeClr>
                </a:solidFill>
                <a:latin typeface="Century Gothic" panose="020B0502020202020204" pitchFamily="34" charset="0"/>
                <a:ea typeface="Yu Gothic" panose="020B0400000000000000" pitchFamily="34" charset="-128"/>
              </a:rPr>
              <a:t>300</a:t>
            </a: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ドル</a:t>
            </a:r>
          </a:p>
        </p:txBody>
      </p:sp>
      <p:pic>
        <p:nvPicPr>
          <p:cNvPr id="18" name="図 17" descr="グラフィカル ユーザー インターフェイス, Web サイト&#10;&#10;自動的に生成された説明">
            <a:extLst>
              <a:ext uri="{FF2B5EF4-FFF2-40B4-BE49-F238E27FC236}">
                <a16:creationId xmlns:a16="http://schemas.microsoft.com/office/drawing/2014/main" id="{740ACA74-555F-C9DB-AB6A-C2404FE059C1}"/>
              </a:ext>
            </a:extLst>
          </p:cNvPr>
          <p:cNvPicPr>
            <a:picLocks noChangeAspect="1"/>
          </p:cNvPicPr>
          <p:nvPr/>
        </p:nvPicPr>
        <p:blipFill rotWithShape="1">
          <a:blip r:embed="rId2"/>
          <a:srcRect t="158" b="3007"/>
          <a:stretch/>
        </p:blipFill>
        <p:spPr>
          <a:xfrm>
            <a:off x="415178" y="2512464"/>
            <a:ext cx="7338893" cy="3904211"/>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751130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6B2116E-1C0E-AD57-10B4-FCB83C91A113}"/>
              </a:ext>
            </a:extLst>
          </p:cNvPr>
          <p:cNvSpPr>
            <a:spLocks noGrp="1"/>
          </p:cNvSpPr>
          <p:nvPr>
            <p:ph type="dt" sz="half" idx="10"/>
          </p:nvPr>
        </p:nvSpPr>
        <p:spPr/>
        <p:txBody>
          <a:bodyPr/>
          <a:lstStyle/>
          <a:p>
            <a:r>
              <a:rPr lang="en-US" altLang="ja-JP"/>
              <a:t>©︎ 2023 l4t Co.,Ltd.</a:t>
            </a:r>
            <a:endParaRPr lang="ja-JP" altLang="en-US"/>
          </a:p>
        </p:txBody>
      </p:sp>
      <p:sp>
        <p:nvSpPr>
          <p:cNvPr id="3" name="スライド番号プレースホルダー 2">
            <a:extLst>
              <a:ext uri="{FF2B5EF4-FFF2-40B4-BE49-F238E27FC236}">
                <a16:creationId xmlns:a16="http://schemas.microsoft.com/office/drawing/2014/main" id="{F8827D14-4C1F-A240-B6E4-4191843B0229}"/>
              </a:ext>
            </a:extLst>
          </p:cNvPr>
          <p:cNvSpPr>
            <a:spLocks noGrp="1"/>
          </p:cNvSpPr>
          <p:nvPr>
            <p:ph type="sldNum" sz="quarter" idx="12"/>
          </p:nvPr>
        </p:nvSpPr>
        <p:spPr/>
        <p:txBody>
          <a:bodyPr/>
          <a:lstStyle/>
          <a:p>
            <a:fld id="{E310EA0D-2252-9045-A82C-BA460C3629D0}" type="slidenum">
              <a:rPr lang="ja-JP" altLang="en-US" smtClean="0"/>
              <a:pPr/>
              <a:t>6</a:t>
            </a:fld>
            <a:endParaRPr lang="ja-JP" altLang="en-US"/>
          </a:p>
        </p:txBody>
      </p:sp>
      <p:sp>
        <p:nvSpPr>
          <p:cNvPr id="4" name="タイトル 3">
            <a:extLst>
              <a:ext uri="{FF2B5EF4-FFF2-40B4-BE49-F238E27FC236}">
                <a16:creationId xmlns:a16="http://schemas.microsoft.com/office/drawing/2014/main" id="{0854D548-ECFA-409C-BA32-C87BAE70E9A1}"/>
              </a:ext>
            </a:extLst>
          </p:cNvPr>
          <p:cNvSpPr>
            <a:spLocks noGrp="1"/>
          </p:cNvSpPr>
          <p:nvPr>
            <p:ph type="title"/>
          </p:nvPr>
        </p:nvSpPr>
        <p:spPr>
          <a:xfrm>
            <a:off x="291942" y="192833"/>
            <a:ext cx="11900058" cy="531350"/>
          </a:xfrm>
          <a:noFill/>
          <a:ln>
            <a:noFill/>
          </a:ln>
        </p:spPr>
        <p:txBody>
          <a:bodyPr spcFirstLastPara="1" vert="horz" wrap="square" lIns="91425" tIns="45700" rIns="91425" bIns="45700" rtlCol="0" anchor="ctr" anchorCtr="0">
            <a:normAutofit/>
          </a:bodyPr>
          <a:lstStyle/>
          <a:p>
            <a:r>
              <a:rPr lang="ja-JP" altLang="en-US"/>
              <a:t>アリエクスプレスのご紹介</a:t>
            </a:r>
          </a:p>
        </p:txBody>
      </p:sp>
      <p:sp>
        <p:nvSpPr>
          <p:cNvPr id="17" name="角丸四角形 16">
            <a:extLst>
              <a:ext uri="{FF2B5EF4-FFF2-40B4-BE49-F238E27FC236}">
                <a16:creationId xmlns:a16="http://schemas.microsoft.com/office/drawing/2014/main" id="{7BEECB68-CD17-6469-EF6D-C432BC86A2BC}"/>
              </a:ext>
            </a:extLst>
          </p:cNvPr>
          <p:cNvSpPr/>
          <p:nvPr/>
        </p:nvSpPr>
        <p:spPr>
          <a:xfrm>
            <a:off x="407988" y="1160464"/>
            <a:ext cx="11376023" cy="100806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spcBef>
                <a:spcPts val="600"/>
              </a:spcBef>
            </a:pPr>
            <a:r>
              <a:rPr lang="pt-PT" altLang="ja-JP" sz="2800" b="1" dirty="0" err="1">
                <a:solidFill>
                  <a:srgbClr val="ED6C00"/>
                </a:solidFill>
                <a:latin typeface="Century Gothic" panose="020B0502020202020204" pitchFamily="34" charset="0"/>
                <a:ea typeface="Yu Gothic" panose="020B0400000000000000" pitchFamily="34" charset="-128"/>
              </a:rPr>
              <a:t>BtoC</a:t>
            </a:r>
            <a:r>
              <a:rPr lang="pt-PT" altLang="ja-JP" sz="2800" b="1" dirty="0">
                <a:solidFill>
                  <a:srgbClr val="ED6C00"/>
                </a:solidFill>
                <a:latin typeface="Century Gothic" panose="020B0502020202020204" pitchFamily="34" charset="0"/>
                <a:ea typeface="Yu Gothic" panose="020B0400000000000000" pitchFamily="34" charset="-128"/>
              </a:rPr>
              <a:t> EC</a:t>
            </a:r>
            <a:r>
              <a:rPr lang="ja-JP" altLang="en-US" sz="2800" b="1">
                <a:solidFill>
                  <a:srgbClr val="ED6C00"/>
                </a:solidFill>
                <a:latin typeface="Century Gothic" panose="020B0502020202020204" pitchFamily="34" charset="0"/>
                <a:ea typeface="Yu Gothic" panose="020B0400000000000000" pitchFamily="34" charset="-128"/>
              </a:rPr>
              <a:t>サイト「アリエクスプレス」</a:t>
            </a:r>
            <a:endParaRPr lang="en-US" altLang="ja-JP" sz="2800" b="1" dirty="0">
              <a:solidFill>
                <a:srgbClr val="ED6C00"/>
              </a:solidFill>
              <a:latin typeface="Century Gothic" panose="020B0502020202020204" pitchFamily="34" charset="0"/>
              <a:ea typeface="Yu Gothic" panose="020B0400000000000000" pitchFamily="34" charset="-128"/>
            </a:endParaRPr>
          </a:p>
          <a:p>
            <a:pPr>
              <a:spcBef>
                <a:spcPts val="600"/>
              </a:spcBef>
            </a:pPr>
            <a:r>
              <a:rPr lang="ja-JP" altLang="en-US" b="1">
                <a:solidFill>
                  <a:schemeClr val="tx1">
                    <a:lumMod val="75000"/>
                    <a:lumOff val="25000"/>
                  </a:schemeClr>
                </a:solidFill>
                <a:latin typeface="Century Gothic" panose="020B0502020202020204" pitchFamily="34" charset="0"/>
                <a:ea typeface="Yu Gothic" panose="020B0400000000000000" pitchFamily="34" charset="-128"/>
              </a:rPr>
              <a:t>アリエクスプレスは</a:t>
            </a:r>
            <a:r>
              <a:rPr lang="pt-PT" altLang="ja-JP" b="1" dirty="0" err="1">
                <a:solidFill>
                  <a:schemeClr val="tx1">
                    <a:lumMod val="75000"/>
                    <a:lumOff val="25000"/>
                  </a:schemeClr>
                </a:solidFill>
                <a:latin typeface="Century Gothic" panose="020B0502020202020204" pitchFamily="34" charset="0"/>
                <a:ea typeface="Yu Gothic" panose="020B0400000000000000" pitchFamily="34" charset="-128"/>
              </a:rPr>
              <a:t>BtoC</a:t>
            </a:r>
            <a:r>
              <a:rPr lang="ja-JP" altLang="en-US" b="1">
                <a:solidFill>
                  <a:schemeClr val="tx1">
                    <a:lumMod val="75000"/>
                    <a:lumOff val="25000"/>
                  </a:schemeClr>
                </a:solidFill>
                <a:latin typeface="Century Gothic" panose="020B0502020202020204" pitchFamily="34" charset="0"/>
                <a:ea typeface="Yu Gothic" panose="020B0400000000000000" pitchFamily="34" charset="-128"/>
              </a:rPr>
              <a:t>マーケットプレイスを提供し、世界中の消費者が直接製品を購入できます。</a:t>
            </a:r>
            <a:endParaRPr lang="en-US" altLang="ja-JP" b="1" dirty="0">
              <a:solidFill>
                <a:schemeClr val="tx1">
                  <a:lumMod val="75000"/>
                  <a:lumOff val="25000"/>
                </a:schemeClr>
              </a:solidFill>
              <a:latin typeface="Century Gothic" panose="020B0502020202020204" pitchFamily="34" charset="0"/>
              <a:ea typeface="Yu Gothic" panose="020B0400000000000000" pitchFamily="34" charset="-128"/>
            </a:endParaRPr>
          </a:p>
          <a:p>
            <a:pPr>
              <a:spcBef>
                <a:spcPts val="300"/>
              </a:spcBef>
            </a:pPr>
            <a:r>
              <a:rPr lang="ja-JP" altLang="en-US" b="1">
                <a:solidFill>
                  <a:schemeClr val="tx1">
                    <a:lumMod val="75000"/>
                    <a:lumOff val="25000"/>
                  </a:schemeClr>
                </a:solidFill>
                <a:latin typeface="Century Gothic" panose="020B0502020202020204" pitchFamily="34" charset="0"/>
                <a:ea typeface="Yu Gothic" panose="020B0400000000000000" pitchFamily="34" charset="-128"/>
              </a:rPr>
              <a:t>小規模企業や個人の販売者が、グローバルな市場に商品を出品でき、国際ビジネスの展開が可能です。</a:t>
            </a:r>
          </a:p>
        </p:txBody>
      </p:sp>
      <p:sp>
        <p:nvSpPr>
          <p:cNvPr id="15" name="角丸四角形 14">
            <a:extLst>
              <a:ext uri="{FF2B5EF4-FFF2-40B4-BE49-F238E27FC236}">
                <a16:creationId xmlns:a16="http://schemas.microsoft.com/office/drawing/2014/main" id="{8CA2C939-228A-EBCA-FD32-B36810E7E0DD}"/>
              </a:ext>
            </a:extLst>
          </p:cNvPr>
          <p:cNvSpPr/>
          <p:nvPr/>
        </p:nvSpPr>
        <p:spPr>
          <a:xfrm>
            <a:off x="7936985" y="2507580"/>
            <a:ext cx="3847025" cy="299209"/>
          </a:xfrm>
          <a:prstGeom prst="roundRect">
            <a:avLst>
              <a:gd name="adj" fmla="val 50000"/>
            </a:avLst>
          </a:prstGeom>
          <a:solidFill>
            <a:srgbClr val="ED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bg1"/>
                </a:solidFill>
                <a:latin typeface="Century Gothic" panose="020B0502020202020204" pitchFamily="34" charset="0"/>
                <a:ea typeface="Yu Gothic" panose="020B0400000000000000" pitchFamily="34" charset="-128"/>
              </a:rPr>
              <a:t>出店料</a:t>
            </a:r>
            <a:endParaRPr lang="en-US" altLang="ja-JP" sz="1400" b="1" dirty="0">
              <a:solidFill>
                <a:schemeClr val="bg1"/>
              </a:solidFill>
              <a:latin typeface="Century Gothic" panose="020B0502020202020204" pitchFamily="34" charset="0"/>
              <a:ea typeface="Yu Gothic" panose="020B0400000000000000" pitchFamily="34" charset="-128"/>
            </a:endParaRPr>
          </a:p>
        </p:txBody>
      </p:sp>
      <p:sp>
        <p:nvSpPr>
          <p:cNvPr id="12" name="角丸四角形 11">
            <a:extLst>
              <a:ext uri="{FF2B5EF4-FFF2-40B4-BE49-F238E27FC236}">
                <a16:creationId xmlns:a16="http://schemas.microsoft.com/office/drawing/2014/main" id="{4794D2C7-E964-FEED-69F2-DCC92D04B0C2}"/>
              </a:ext>
            </a:extLst>
          </p:cNvPr>
          <p:cNvSpPr/>
          <p:nvPr/>
        </p:nvSpPr>
        <p:spPr>
          <a:xfrm>
            <a:off x="7954777" y="2885507"/>
            <a:ext cx="3829233" cy="120619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a:solidFill>
                  <a:srgbClr val="ED6C00"/>
                </a:solidFill>
                <a:latin typeface="Century Gothic" panose="020B0502020202020204" pitchFamily="34" charset="0"/>
                <a:ea typeface="Yu Gothic" panose="020B0400000000000000" pitchFamily="34" charset="-128"/>
              </a:rPr>
              <a:t>保証金</a:t>
            </a:r>
            <a:endParaRPr lang="en-US" altLang="ja-JP" sz="2000" b="1" dirty="0">
              <a:solidFill>
                <a:srgbClr val="ED6C00"/>
              </a:solidFill>
              <a:latin typeface="Century Gothic" panose="020B0502020202020204" pitchFamily="34" charset="0"/>
              <a:ea typeface="Yu Gothic" panose="020B0400000000000000" pitchFamily="34" charset="-128"/>
            </a:endParaRPr>
          </a:p>
          <a:p>
            <a:pPr algn="ctr">
              <a:spcBef>
                <a:spcPts val="600"/>
              </a:spcBef>
            </a:pPr>
            <a:r>
              <a:rPr lang="en-US" altLang="ja-JP" sz="3200" b="1" dirty="0">
                <a:solidFill>
                  <a:schemeClr val="tx1">
                    <a:lumMod val="75000"/>
                    <a:lumOff val="25000"/>
                  </a:schemeClr>
                </a:solidFill>
                <a:latin typeface="Century Gothic" panose="020B0502020202020204" pitchFamily="34" charset="0"/>
                <a:ea typeface="Yu Gothic" panose="020B0400000000000000" pitchFamily="34" charset="-128"/>
              </a:rPr>
              <a:t>10,000</a:t>
            </a:r>
            <a:r>
              <a:rPr lang="ja-JP" altLang="en-US" sz="2000" b="1">
                <a:solidFill>
                  <a:schemeClr val="tx1">
                    <a:lumMod val="75000"/>
                    <a:lumOff val="25000"/>
                  </a:schemeClr>
                </a:solidFill>
                <a:latin typeface="Century Gothic" panose="020B0502020202020204" pitchFamily="34" charset="0"/>
                <a:ea typeface="Yu Gothic" panose="020B0400000000000000" pitchFamily="34" charset="-128"/>
              </a:rPr>
              <a:t>元～</a:t>
            </a:r>
            <a:endParaRPr lang="en-US" altLang="ja-JP" sz="2000" b="1" dirty="0">
              <a:solidFill>
                <a:schemeClr val="tx1">
                  <a:lumMod val="75000"/>
                  <a:lumOff val="25000"/>
                </a:schemeClr>
              </a:solidFill>
              <a:latin typeface="Century Gothic" panose="020B0502020202020204" pitchFamily="34" charset="0"/>
              <a:ea typeface="Yu Gothic" panose="020B0400000000000000" pitchFamily="34" charset="-128"/>
            </a:endParaRPr>
          </a:p>
        </p:txBody>
      </p:sp>
      <p:sp>
        <p:nvSpPr>
          <p:cNvPr id="16" name="角丸四角形 15">
            <a:extLst>
              <a:ext uri="{FF2B5EF4-FFF2-40B4-BE49-F238E27FC236}">
                <a16:creationId xmlns:a16="http://schemas.microsoft.com/office/drawing/2014/main" id="{CFDE3612-370C-2DF3-D7AC-176BD878A97B}"/>
              </a:ext>
            </a:extLst>
          </p:cNvPr>
          <p:cNvSpPr/>
          <p:nvPr/>
        </p:nvSpPr>
        <p:spPr>
          <a:xfrm>
            <a:off x="7954777" y="4194939"/>
            <a:ext cx="3829233" cy="120619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a:solidFill>
                  <a:srgbClr val="ED6C00"/>
                </a:solidFill>
                <a:latin typeface="Century Gothic" panose="020B0502020202020204" pitchFamily="34" charset="0"/>
                <a:ea typeface="Yu Gothic" panose="020B0400000000000000" pitchFamily="34" charset="-128"/>
              </a:rPr>
              <a:t>手数料</a:t>
            </a:r>
            <a:endParaRPr lang="en-US" altLang="ja-JP" sz="2000" b="1" dirty="0">
              <a:solidFill>
                <a:srgbClr val="ED6C00"/>
              </a:solidFill>
              <a:latin typeface="Century Gothic" panose="020B0502020202020204" pitchFamily="34" charset="0"/>
              <a:ea typeface="Yu Gothic" panose="020B0400000000000000" pitchFamily="34" charset="-128"/>
            </a:endParaRPr>
          </a:p>
          <a:p>
            <a:pPr algn="ctr"/>
            <a:r>
              <a:rPr lang="ja-JP" altLang="en-US" sz="2000" b="1">
                <a:solidFill>
                  <a:schemeClr val="tx1">
                    <a:lumMod val="75000"/>
                    <a:lumOff val="25000"/>
                  </a:schemeClr>
                </a:solidFill>
                <a:latin typeface="Century Gothic" panose="020B0502020202020204" pitchFamily="34" charset="0"/>
                <a:ea typeface="Yu Gothic" panose="020B0400000000000000" pitchFamily="34" charset="-128"/>
              </a:rPr>
              <a:t>売上に対して</a:t>
            </a:r>
            <a:r>
              <a:rPr lang="en-US" altLang="ja-JP" sz="3200" b="1" dirty="0">
                <a:solidFill>
                  <a:schemeClr val="tx1">
                    <a:lumMod val="75000"/>
                    <a:lumOff val="25000"/>
                  </a:schemeClr>
                </a:solidFill>
                <a:latin typeface="Century Gothic" panose="020B0502020202020204" pitchFamily="34" charset="0"/>
                <a:ea typeface="Yu Gothic" panose="020B0400000000000000" pitchFamily="34" charset="-128"/>
              </a:rPr>
              <a:t>5~8</a:t>
            </a:r>
            <a:r>
              <a:rPr lang="en-US" altLang="ja-JP" sz="2000" b="1" dirty="0">
                <a:solidFill>
                  <a:schemeClr val="tx1">
                    <a:lumMod val="75000"/>
                    <a:lumOff val="25000"/>
                  </a:schemeClr>
                </a:solidFill>
                <a:latin typeface="Century Gothic" panose="020B0502020202020204" pitchFamily="34" charset="0"/>
                <a:ea typeface="Yu Gothic" panose="020B0400000000000000" pitchFamily="34" charset="-128"/>
              </a:rPr>
              <a:t>%</a:t>
            </a:r>
          </a:p>
        </p:txBody>
      </p:sp>
      <p:pic>
        <p:nvPicPr>
          <p:cNvPr id="9" name="図 8" descr="グラフィカル ユーザー インターフェイス, Web サイト&#10;&#10;自動的に生成された説明">
            <a:extLst>
              <a:ext uri="{FF2B5EF4-FFF2-40B4-BE49-F238E27FC236}">
                <a16:creationId xmlns:a16="http://schemas.microsoft.com/office/drawing/2014/main" id="{DD44893C-291C-E5D7-1989-29C1C3D90A88}"/>
              </a:ext>
            </a:extLst>
          </p:cNvPr>
          <p:cNvPicPr>
            <a:picLocks noChangeAspect="1"/>
          </p:cNvPicPr>
          <p:nvPr/>
        </p:nvPicPr>
        <p:blipFill rotWithShape="1">
          <a:blip r:embed="rId2"/>
          <a:srcRect b="1336"/>
          <a:stretch/>
        </p:blipFill>
        <p:spPr>
          <a:xfrm>
            <a:off x="407988" y="2507580"/>
            <a:ext cx="7346086" cy="3909095"/>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807505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F0DC945-AF13-6192-900D-E202897976F9}"/>
              </a:ext>
            </a:extLst>
          </p:cNvPr>
          <p:cNvSpPr>
            <a:spLocks noGrp="1"/>
          </p:cNvSpPr>
          <p:nvPr>
            <p:ph type="dt" sz="half" idx="10"/>
          </p:nvPr>
        </p:nvSpPr>
        <p:spPr/>
        <p:txBody>
          <a:bodyPr/>
          <a:lstStyle/>
          <a:p>
            <a:r>
              <a:rPr lang="en-US" altLang="ja-JP"/>
              <a:t>©︎ 2023 l4t Co.,Ltd.</a:t>
            </a:r>
            <a:endParaRPr lang="ja-JP" altLang="en-US"/>
          </a:p>
        </p:txBody>
      </p:sp>
      <p:sp>
        <p:nvSpPr>
          <p:cNvPr id="3" name="スライド番号プレースホルダー 2">
            <a:extLst>
              <a:ext uri="{FF2B5EF4-FFF2-40B4-BE49-F238E27FC236}">
                <a16:creationId xmlns:a16="http://schemas.microsoft.com/office/drawing/2014/main" id="{42EC867F-2AC9-5660-8815-8852907543E4}"/>
              </a:ext>
            </a:extLst>
          </p:cNvPr>
          <p:cNvSpPr>
            <a:spLocks noGrp="1"/>
          </p:cNvSpPr>
          <p:nvPr>
            <p:ph type="sldNum" sz="quarter" idx="12"/>
          </p:nvPr>
        </p:nvSpPr>
        <p:spPr/>
        <p:txBody>
          <a:bodyPr/>
          <a:lstStyle/>
          <a:p>
            <a:fld id="{E310EA0D-2252-9045-A82C-BA460C3629D0}" type="slidenum">
              <a:rPr lang="ja-JP" altLang="en-US" smtClean="0"/>
              <a:pPr/>
              <a:t>7</a:t>
            </a:fld>
            <a:endParaRPr lang="ja-JP" altLang="en-US"/>
          </a:p>
        </p:txBody>
      </p:sp>
      <p:sp>
        <p:nvSpPr>
          <p:cNvPr id="4" name="タイトル 3">
            <a:extLst>
              <a:ext uri="{FF2B5EF4-FFF2-40B4-BE49-F238E27FC236}">
                <a16:creationId xmlns:a16="http://schemas.microsoft.com/office/drawing/2014/main" id="{713CE2FD-0C8E-BC41-204E-E10E957E7F23}"/>
              </a:ext>
            </a:extLst>
          </p:cNvPr>
          <p:cNvSpPr>
            <a:spLocks noGrp="1"/>
          </p:cNvSpPr>
          <p:nvPr>
            <p:ph type="title"/>
          </p:nvPr>
        </p:nvSpPr>
        <p:spPr>
          <a:noFill/>
          <a:ln>
            <a:noFill/>
          </a:ln>
        </p:spPr>
        <p:txBody>
          <a:bodyPr spcFirstLastPara="1" vert="horz" wrap="square" lIns="91425" tIns="45700" rIns="91425" bIns="45700" rtlCol="0" anchor="ctr" anchorCtr="0">
            <a:normAutofit/>
          </a:bodyPr>
          <a:lstStyle/>
          <a:p>
            <a:r>
              <a:rPr lang="ja-JP" altLang="en-US"/>
              <a:t>アリババドットコム　｜　決済フロー</a:t>
            </a:r>
          </a:p>
        </p:txBody>
      </p:sp>
      <p:sp>
        <p:nvSpPr>
          <p:cNvPr id="11" name="角丸四角形 10">
            <a:extLst>
              <a:ext uri="{FF2B5EF4-FFF2-40B4-BE49-F238E27FC236}">
                <a16:creationId xmlns:a16="http://schemas.microsoft.com/office/drawing/2014/main" id="{24CA6A4A-A13C-371A-DEDA-E77C2B79740E}"/>
              </a:ext>
            </a:extLst>
          </p:cNvPr>
          <p:cNvSpPr/>
          <p:nvPr/>
        </p:nvSpPr>
        <p:spPr>
          <a:xfrm>
            <a:off x="407988" y="5243729"/>
            <a:ext cx="11376025" cy="1172946"/>
          </a:xfrm>
          <a:prstGeom prst="roundRect">
            <a:avLst>
              <a:gd name="adj" fmla="val 0"/>
            </a:avLst>
          </a:prstGeom>
          <a:solidFill>
            <a:srgbClr val="ED6C00">
              <a:alpha val="990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lstStyle/>
          <a:p>
            <a:pPr>
              <a:spcBef>
                <a:spcPts val="600"/>
              </a:spcBef>
            </a:pPr>
            <a:r>
              <a:rPr lang="ja-JP" altLang="en-US" sz="1600" b="1">
                <a:solidFill>
                  <a:srgbClr val="ED6C00"/>
                </a:solidFill>
                <a:latin typeface="Century Gothic" panose="020B0502020202020204" pitchFamily="34" charset="0"/>
                <a:ea typeface="Yu Gothic" panose="020B0400000000000000" pitchFamily="34" charset="-128"/>
              </a:rPr>
              <a:t>アリババドットコムに自社サイトを出店する際、自力での出店も可能ですが、上記の決済フローを利用することができず、</a:t>
            </a:r>
            <a:endParaRPr lang="en-US" altLang="ja-JP" sz="1600" b="1" dirty="0">
              <a:solidFill>
                <a:srgbClr val="ED6C00"/>
              </a:solidFill>
              <a:latin typeface="Century Gothic" panose="020B0502020202020204" pitchFamily="34" charset="0"/>
              <a:ea typeface="Yu Gothic" panose="020B0400000000000000" pitchFamily="34" charset="-128"/>
            </a:endParaRPr>
          </a:p>
          <a:p>
            <a:pPr>
              <a:spcBef>
                <a:spcPts val="600"/>
              </a:spcBef>
            </a:pPr>
            <a:r>
              <a:rPr lang="ja-JP" altLang="en-US" sz="1600" b="1">
                <a:solidFill>
                  <a:srgbClr val="ED6C00"/>
                </a:solidFill>
                <a:latin typeface="Century Gothic" panose="020B0502020202020204" pitchFamily="34" charset="0"/>
                <a:ea typeface="Yu Gothic" panose="020B0400000000000000" pitchFamily="34" charset="-128"/>
              </a:rPr>
              <a:t>自社で海外バイヤーとの物流・決済に関する手続きが別途必要になります。しかし、弊社のスキームを利用することで、</a:t>
            </a:r>
            <a:endParaRPr lang="en-US" altLang="ja-JP" sz="1600" b="1" dirty="0">
              <a:solidFill>
                <a:srgbClr val="ED6C00"/>
              </a:solidFill>
              <a:latin typeface="Century Gothic" panose="020B0502020202020204" pitchFamily="34" charset="0"/>
              <a:ea typeface="Yu Gothic" panose="020B0400000000000000" pitchFamily="34" charset="-128"/>
            </a:endParaRPr>
          </a:p>
          <a:p>
            <a:pPr>
              <a:spcBef>
                <a:spcPts val="600"/>
              </a:spcBef>
            </a:pPr>
            <a:r>
              <a:rPr lang="ja-JP" altLang="en-US" sz="1600" b="1">
                <a:solidFill>
                  <a:srgbClr val="ED6C00"/>
                </a:solidFill>
                <a:latin typeface="Century Gothic" panose="020B0502020202020204" pitchFamily="34" charset="0"/>
                <a:ea typeface="Yu Gothic" panose="020B0400000000000000" pitchFamily="34" charset="-128"/>
              </a:rPr>
              <a:t>これを可能にしています。  </a:t>
            </a:r>
          </a:p>
        </p:txBody>
      </p:sp>
      <p:sp>
        <p:nvSpPr>
          <p:cNvPr id="12" name="角丸四角形 11">
            <a:extLst>
              <a:ext uri="{FF2B5EF4-FFF2-40B4-BE49-F238E27FC236}">
                <a16:creationId xmlns:a16="http://schemas.microsoft.com/office/drawing/2014/main" id="{E64015F6-F4F4-674D-7102-3F95D45ED443}"/>
              </a:ext>
            </a:extLst>
          </p:cNvPr>
          <p:cNvSpPr/>
          <p:nvPr/>
        </p:nvSpPr>
        <p:spPr>
          <a:xfrm>
            <a:off x="5578259" y="4851206"/>
            <a:ext cx="6205754" cy="24783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200" b="1">
                <a:solidFill>
                  <a:srgbClr val="ED6C00"/>
                </a:solidFill>
                <a:latin typeface="Century Gothic" panose="020B0502020202020204" pitchFamily="34" charset="0"/>
                <a:ea typeface="Yu Gothic" panose="020B0400000000000000" pitchFamily="34" charset="-128"/>
              </a:rPr>
              <a:t>注意事項：海外が販路となるので、サイト表示は消費税込みの金額で提示がおススメ。</a:t>
            </a:r>
          </a:p>
        </p:txBody>
      </p:sp>
      <p:sp>
        <p:nvSpPr>
          <p:cNvPr id="16" name="円/楕円 15">
            <a:extLst>
              <a:ext uri="{FF2B5EF4-FFF2-40B4-BE49-F238E27FC236}">
                <a16:creationId xmlns:a16="http://schemas.microsoft.com/office/drawing/2014/main" id="{406EE94D-C954-BCF0-A4DE-9B70E9C1316A}"/>
              </a:ext>
            </a:extLst>
          </p:cNvPr>
          <p:cNvSpPr/>
          <p:nvPr/>
        </p:nvSpPr>
        <p:spPr>
          <a:xfrm>
            <a:off x="519111" y="1614271"/>
            <a:ext cx="2222479" cy="2222479"/>
          </a:xfrm>
          <a:prstGeom prst="ellipse">
            <a:avLst/>
          </a:prstGeom>
          <a:solidFill>
            <a:srgbClr val="ED6C00"/>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0" rtlCol="0" anchor="t"/>
          <a:lstStyle/>
          <a:p>
            <a:pPr algn="ctr"/>
            <a:r>
              <a:rPr kumimoji="1" lang="ja-JP" altLang="en-US" b="1" i="0">
                <a:solidFill>
                  <a:schemeClr val="bg1"/>
                </a:solidFill>
                <a:latin typeface="Century Gothic" panose="020B0502020202020204" pitchFamily="34" charset="0"/>
                <a:ea typeface="Yu Gothic" panose="020B0400000000000000" pitchFamily="34" charset="-128"/>
              </a:rPr>
              <a:t>バイヤー入金</a:t>
            </a:r>
          </a:p>
        </p:txBody>
      </p:sp>
      <p:sp>
        <p:nvSpPr>
          <p:cNvPr id="17" name="円/楕円 16">
            <a:extLst>
              <a:ext uri="{FF2B5EF4-FFF2-40B4-BE49-F238E27FC236}">
                <a16:creationId xmlns:a16="http://schemas.microsoft.com/office/drawing/2014/main" id="{1FB6AF8B-5295-8A31-C921-526F6FCA20EA}"/>
              </a:ext>
            </a:extLst>
          </p:cNvPr>
          <p:cNvSpPr/>
          <p:nvPr/>
        </p:nvSpPr>
        <p:spPr>
          <a:xfrm>
            <a:off x="3496211" y="1614271"/>
            <a:ext cx="2222479" cy="2222479"/>
          </a:xfrm>
          <a:prstGeom prst="ellipse">
            <a:avLst/>
          </a:prstGeom>
          <a:solidFill>
            <a:srgbClr val="ED6C00"/>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0" rtlCol="0" anchor="t"/>
          <a:lstStyle/>
          <a:p>
            <a:pPr algn="ctr">
              <a:spcBef>
                <a:spcPts val="100"/>
              </a:spcBef>
            </a:pPr>
            <a:r>
              <a:rPr lang="ja-JP" altLang="en-US" b="1">
                <a:solidFill>
                  <a:schemeClr val="bg1"/>
                </a:solidFill>
                <a:latin typeface="Century Gothic" panose="020B0502020202020204" pitchFamily="34" charset="0"/>
                <a:ea typeface="Yu Gothic" panose="020B0400000000000000" pitchFamily="34" charset="-128"/>
              </a:rPr>
              <a:t>アメリカの</a:t>
            </a:r>
            <a:endParaRPr lang="en-US" altLang="ja-JP" b="1" dirty="0">
              <a:solidFill>
                <a:schemeClr val="bg1"/>
              </a:solidFill>
              <a:latin typeface="Century Gothic" panose="020B0502020202020204" pitchFamily="34" charset="0"/>
              <a:ea typeface="Yu Gothic" panose="020B0400000000000000" pitchFamily="34" charset="-128"/>
            </a:endParaRPr>
          </a:p>
          <a:p>
            <a:pPr algn="ctr">
              <a:spcBef>
                <a:spcPts val="100"/>
              </a:spcBef>
            </a:pPr>
            <a:r>
              <a:rPr lang="ja-JP" altLang="en-US" b="1">
                <a:solidFill>
                  <a:schemeClr val="bg1"/>
                </a:solidFill>
                <a:latin typeface="Century Gothic" panose="020B0502020202020204" pitchFamily="34" charset="0"/>
                <a:ea typeface="Yu Gothic" panose="020B0400000000000000" pitchFamily="34" charset="-128"/>
              </a:rPr>
              <a:t>信託銀行</a:t>
            </a:r>
          </a:p>
        </p:txBody>
      </p:sp>
      <p:sp>
        <p:nvSpPr>
          <p:cNvPr id="18" name="円/楕円 17">
            <a:extLst>
              <a:ext uri="{FF2B5EF4-FFF2-40B4-BE49-F238E27FC236}">
                <a16:creationId xmlns:a16="http://schemas.microsoft.com/office/drawing/2014/main" id="{B495FBDE-A996-35AA-259E-57FB025DA429}"/>
              </a:ext>
            </a:extLst>
          </p:cNvPr>
          <p:cNvSpPr/>
          <p:nvPr/>
        </p:nvSpPr>
        <p:spPr>
          <a:xfrm>
            <a:off x="6473311" y="1614271"/>
            <a:ext cx="2222479" cy="2222479"/>
          </a:xfrm>
          <a:prstGeom prst="ellipse">
            <a:avLst/>
          </a:prstGeom>
          <a:solidFill>
            <a:srgbClr val="ED6C00"/>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0" rtlCol="0" anchor="t"/>
          <a:lstStyle/>
          <a:p>
            <a:pPr algn="ctr"/>
            <a:r>
              <a:rPr lang="ja-JP" altLang="en-US" b="1">
                <a:solidFill>
                  <a:schemeClr val="bg1"/>
                </a:solidFill>
                <a:latin typeface="Century Gothic" panose="020B0502020202020204" pitchFamily="34" charset="0"/>
                <a:ea typeface="Yu Gothic" panose="020B0400000000000000" pitchFamily="34" charset="-128"/>
              </a:rPr>
              <a:t>弊社中国公司</a:t>
            </a:r>
          </a:p>
        </p:txBody>
      </p:sp>
      <p:sp>
        <p:nvSpPr>
          <p:cNvPr id="19" name="円/楕円 18">
            <a:extLst>
              <a:ext uri="{FF2B5EF4-FFF2-40B4-BE49-F238E27FC236}">
                <a16:creationId xmlns:a16="http://schemas.microsoft.com/office/drawing/2014/main" id="{46AD60FD-9194-E41D-0A65-5D57EF46D44D}"/>
              </a:ext>
            </a:extLst>
          </p:cNvPr>
          <p:cNvSpPr/>
          <p:nvPr/>
        </p:nvSpPr>
        <p:spPr>
          <a:xfrm>
            <a:off x="9450411" y="1614271"/>
            <a:ext cx="2222479" cy="2222479"/>
          </a:xfrm>
          <a:prstGeom prst="ellipse">
            <a:avLst/>
          </a:prstGeom>
          <a:solidFill>
            <a:srgbClr val="ED6C00"/>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0" rtlCol="0" anchor="t"/>
          <a:lstStyle/>
          <a:p>
            <a:pPr algn="ctr"/>
            <a:r>
              <a:rPr lang="ja-JP" altLang="en-US" b="1">
                <a:solidFill>
                  <a:schemeClr val="bg1"/>
                </a:solidFill>
                <a:latin typeface="Century Gothic" panose="020B0502020202020204" pitchFamily="34" charset="0"/>
                <a:ea typeface="Yu Gothic" panose="020B0400000000000000" pitchFamily="34" charset="-128"/>
              </a:rPr>
              <a:t>日本取引先</a:t>
            </a:r>
          </a:p>
        </p:txBody>
      </p:sp>
      <p:cxnSp>
        <p:nvCxnSpPr>
          <p:cNvPr id="21" name="直線矢印コネクタ 20">
            <a:extLst>
              <a:ext uri="{FF2B5EF4-FFF2-40B4-BE49-F238E27FC236}">
                <a16:creationId xmlns:a16="http://schemas.microsoft.com/office/drawing/2014/main" id="{F82EC597-0C41-1EB3-8A95-F27612F436F7}"/>
              </a:ext>
            </a:extLst>
          </p:cNvPr>
          <p:cNvCxnSpPr>
            <a:cxnSpLocks/>
            <a:stCxn id="16" idx="6"/>
          </p:cNvCxnSpPr>
          <p:nvPr/>
        </p:nvCxnSpPr>
        <p:spPr>
          <a:xfrm>
            <a:off x="2741590" y="2725511"/>
            <a:ext cx="643497" cy="0"/>
          </a:xfrm>
          <a:prstGeom prst="straightConnector1">
            <a:avLst/>
          </a:prstGeom>
          <a:ln w="25400">
            <a:solidFill>
              <a:srgbClr val="ED6C00"/>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角丸四角形 25">
            <a:extLst>
              <a:ext uri="{FF2B5EF4-FFF2-40B4-BE49-F238E27FC236}">
                <a16:creationId xmlns:a16="http://schemas.microsoft.com/office/drawing/2014/main" id="{2BA7E0C2-6008-C16D-35E5-1ABD8434328E}"/>
              </a:ext>
            </a:extLst>
          </p:cNvPr>
          <p:cNvSpPr/>
          <p:nvPr/>
        </p:nvSpPr>
        <p:spPr>
          <a:xfrm>
            <a:off x="407987" y="4051142"/>
            <a:ext cx="2444726" cy="7095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バイヤーがアリババドットコムで</a:t>
            </a:r>
            <a:endParaRPr lang="en-US" altLang="ja-JP" sz="1200" b="1" dirty="0">
              <a:solidFill>
                <a:schemeClr val="tx1">
                  <a:lumMod val="75000"/>
                  <a:lumOff val="25000"/>
                </a:schemeClr>
              </a:solidFill>
              <a:latin typeface="Century Gothic" panose="020B0502020202020204" pitchFamily="34" charset="0"/>
              <a:ea typeface="Yu Gothic" panose="020B0400000000000000" pitchFamily="34" charset="-128"/>
            </a:endParaRPr>
          </a:p>
          <a:p>
            <a:pPr algn="ct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発注・決済処理</a:t>
            </a:r>
          </a:p>
        </p:txBody>
      </p:sp>
      <p:sp>
        <p:nvSpPr>
          <p:cNvPr id="30" name="角丸四角形 29">
            <a:extLst>
              <a:ext uri="{FF2B5EF4-FFF2-40B4-BE49-F238E27FC236}">
                <a16:creationId xmlns:a16="http://schemas.microsoft.com/office/drawing/2014/main" id="{353B3522-525B-38E2-C749-F6B58581D6B5}"/>
              </a:ext>
            </a:extLst>
          </p:cNvPr>
          <p:cNvSpPr/>
          <p:nvPr/>
        </p:nvSpPr>
        <p:spPr>
          <a:xfrm>
            <a:off x="3385087" y="4051142"/>
            <a:ext cx="2444726" cy="7095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バイヤーからの入金はアメリカの</a:t>
            </a:r>
            <a:endParaRPr lang="en-US" altLang="ja-JP" sz="1200" b="1" dirty="0">
              <a:solidFill>
                <a:schemeClr val="tx1">
                  <a:lumMod val="75000"/>
                  <a:lumOff val="25000"/>
                </a:schemeClr>
              </a:solidFill>
              <a:latin typeface="Century Gothic" panose="020B0502020202020204" pitchFamily="34" charset="0"/>
              <a:ea typeface="Yu Gothic" panose="020B0400000000000000" pitchFamily="34" charset="-128"/>
            </a:endParaRPr>
          </a:p>
          <a:p>
            <a:pPr algn="ct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エスクロー口座に入金される</a:t>
            </a:r>
          </a:p>
        </p:txBody>
      </p:sp>
      <p:sp>
        <p:nvSpPr>
          <p:cNvPr id="31" name="角丸四角形 30">
            <a:extLst>
              <a:ext uri="{FF2B5EF4-FFF2-40B4-BE49-F238E27FC236}">
                <a16:creationId xmlns:a16="http://schemas.microsoft.com/office/drawing/2014/main" id="{BBAEB462-8264-6907-50CB-89541F3C5958}"/>
              </a:ext>
            </a:extLst>
          </p:cNvPr>
          <p:cNvSpPr/>
          <p:nvPr/>
        </p:nvSpPr>
        <p:spPr>
          <a:xfrm>
            <a:off x="6362187" y="4051142"/>
            <a:ext cx="2444726" cy="7095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エスクロー口座から</a:t>
            </a:r>
            <a:endParaRPr lang="en-US" altLang="ja-JP" sz="1200" b="1" dirty="0">
              <a:solidFill>
                <a:schemeClr val="tx1">
                  <a:lumMod val="75000"/>
                  <a:lumOff val="25000"/>
                </a:schemeClr>
              </a:solidFill>
              <a:latin typeface="Century Gothic" panose="020B0502020202020204" pitchFamily="34" charset="0"/>
              <a:ea typeface="Yu Gothic" panose="020B0400000000000000" pitchFamily="34" charset="-128"/>
            </a:endParaRPr>
          </a:p>
          <a:p>
            <a:pPr algn="ct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弊社中国公司の口座に入金</a:t>
            </a:r>
          </a:p>
        </p:txBody>
      </p:sp>
      <p:sp>
        <p:nvSpPr>
          <p:cNvPr id="32" name="角丸四角形 31">
            <a:extLst>
              <a:ext uri="{FF2B5EF4-FFF2-40B4-BE49-F238E27FC236}">
                <a16:creationId xmlns:a16="http://schemas.microsoft.com/office/drawing/2014/main" id="{45EEBCDC-4803-C567-0245-C6929100402E}"/>
              </a:ext>
            </a:extLst>
          </p:cNvPr>
          <p:cNvSpPr/>
          <p:nvPr/>
        </p:nvSpPr>
        <p:spPr>
          <a:xfrm>
            <a:off x="9339287" y="4051142"/>
            <a:ext cx="2444726" cy="7095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弊社中国公司の香港口座から</a:t>
            </a:r>
            <a:endParaRPr lang="en-US" altLang="ja-JP" sz="1200" b="1" dirty="0">
              <a:solidFill>
                <a:schemeClr val="tx1">
                  <a:lumMod val="75000"/>
                  <a:lumOff val="25000"/>
                </a:schemeClr>
              </a:solidFill>
              <a:latin typeface="Century Gothic" panose="020B0502020202020204" pitchFamily="34" charset="0"/>
              <a:ea typeface="Yu Gothic" panose="020B0400000000000000" pitchFamily="34" charset="-128"/>
            </a:endParaRPr>
          </a:p>
          <a:p>
            <a:pPr algn="ct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お客様の口座に入金</a:t>
            </a:r>
          </a:p>
        </p:txBody>
      </p:sp>
      <p:cxnSp>
        <p:nvCxnSpPr>
          <p:cNvPr id="35" name="直線矢印コネクタ 34">
            <a:extLst>
              <a:ext uri="{FF2B5EF4-FFF2-40B4-BE49-F238E27FC236}">
                <a16:creationId xmlns:a16="http://schemas.microsoft.com/office/drawing/2014/main" id="{3E1AF95E-A25A-5685-7C72-E3E29341B7AE}"/>
              </a:ext>
            </a:extLst>
          </p:cNvPr>
          <p:cNvCxnSpPr>
            <a:cxnSpLocks/>
          </p:cNvCxnSpPr>
          <p:nvPr/>
        </p:nvCxnSpPr>
        <p:spPr>
          <a:xfrm>
            <a:off x="5718690" y="2725511"/>
            <a:ext cx="643497" cy="0"/>
          </a:xfrm>
          <a:prstGeom prst="straightConnector1">
            <a:avLst/>
          </a:prstGeom>
          <a:ln w="25400">
            <a:solidFill>
              <a:srgbClr val="ED6C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504006E7-3C52-FBE3-D7DC-E556C8DA3C7F}"/>
              </a:ext>
            </a:extLst>
          </p:cNvPr>
          <p:cNvCxnSpPr>
            <a:cxnSpLocks/>
          </p:cNvCxnSpPr>
          <p:nvPr/>
        </p:nvCxnSpPr>
        <p:spPr>
          <a:xfrm>
            <a:off x="8695790" y="2725511"/>
            <a:ext cx="643497" cy="0"/>
          </a:xfrm>
          <a:prstGeom prst="straightConnector1">
            <a:avLst/>
          </a:prstGeom>
          <a:ln w="25400">
            <a:solidFill>
              <a:srgbClr val="ED6C00"/>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角丸四角形 36">
            <a:extLst>
              <a:ext uri="{FF2B5EF4-FFF2-40B4-BE49-F238E27FC236}">
                <a16:creationId xmlns:a16="http://schemas.microsoft.com/office/drawing/2014/main" id="{A6CCDEF5-2956-AB9B-7287-41D86FDDD745}"/>
              </a:ext>
            </a:extLst>
          </p:cNvPr>
          <p:cNvSpPr/>
          <p:nvPr/>
        </p:nvSpPr>
        <p:spPr>
          <a:xfrm>
            <a:off x="6905297" y="1160463"/>
            <a:ext cx="4891171" cy="40217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アメリカから中国口座の際には手数料なし（別途、為替手数料は発生）</a:t>
            </a:r>
          </a:p>
        </p:txBody>
      </p:sp>
      <p:pic>
        <p:nvPicPr>
          <p:cNvPr id="39" name="グラフィックス 38">
            <a:extLst>
              <a:ext uri="{FF2B5EF4-FFF2-40B4-BE49-F238E27FC236}">
                <a16:creationId xmlns:a16="http://schemas.microsoft.com/office/drawing/2014/main" id="{7FDBE171-D8EF-5D6B-71FD-B3643284236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27394" y="1960420"/>
            <a:ext cx="805912" cy="805912"/>
          </a:xfrm>
          <a:prstGeom prst="rect">
            <a:avLst/>
          </a:prstGeom>
        </p:spPr>
      </p:pic>
      <p:pic>
        <p:nvPicPr>
          <p:cNvPr id="41" name="グラフィックス 40">
            <a:extLst>
              <a:ext uri="{FF2B5EF4-FFF2-40B4-BE49-F238E27FC236}">
                <a16:creationId xmlns:a16="http://schemas.microsoft.com/office/drawing/2014/main" id="{1AD93D4C-1F81-54BB-2294-BE99B853D0A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85853" y="1964679"/>
            <a:ext cx="797395" cy="797395"/>
          </a:xfrm>
          <a:prstGeom prst="rect">
            <a:avLst/>
          </a:prstGeom>
        </p:spPr>
      </p:pic>
      <p:pic>
        <p:nvPicPr>
          <p:cNvPr id="43" name="グラフィックス 42">
            <a:extLst>
              <a:ext uri="{FF2B5EF4-FFF2-40B4-BE49-F238E27FC236}">
                <a16:creationId xmlns:a16="http://schemas.microsoft.com/office/drawing/2014/main" id="{5FEA8228-B6B8-C319-658A-048FE702014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08753" y="1964679"/>
            <a:ext cx="797395" cy="797395"/>
          </a:xfrm>
          <a:prstGeom prst="rect">
            <a:avLst/>
          </a:prstGeom>
        </p:spPr>
      </p:pic>
      <p:pic>
        <p:nvPicPr>
          <p:cNvPr id="45" name="グラフィックス 44">
            <a:extLst>
              <a:ext uri="{FF2B5EF4-FFF2-40B4-BE49-F238E27FC236}">
                <a16:creationId xmlns:a16="http://schemas.microsoft.com/office/drawing/2014/main" id="{9018FFE1-AF88-82C2-5AE2-6FADF69B420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23083" y="1924809"/>
            <a:ext cx="877135" cy="877135"/>
          </a:xfrm>
          <a:prstGeom prst="rect">
            <a:avLst/>
          </a:prstGeom>
        </p:spPr>
      </p:pic>
    </p:spTree>
    <p:extLst>
      <p:ext uri="{BB962C8B-B14F-4D97-AF65-F5344CB8AC3E}">
        <p14:creationId xmlns:p14="http://schemas.microsoft.com/office/powerpoint/2010/main" val="69379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D399438-D135-CEA6-1675-595F98E4B572}"/>
              </a:ext>
            </a:extLst>
          </p:cNvPr>
          <p:cNvSpPr>
            <a:spLocks noGrp="1"/>
          </p:cNvSpPr>
          <p:nvPr>
            <p:ph type="dt" sz="half" idx="10"/>
          </p:nvPr>
        </p:nvSpPr>
        <p:spPr/>
        <p:txBody>
          <a:bodyPr/>
          <a:lstStyle/>
          <a:p>
            <a:r>
              <a:rPr lang="en-US" altLang="ja-JP"/>
              <a:t>©︎ 2023 l4t Co.,Ltd.</a:t>
            </a:r>
            <a:endParaRPr lang="ja-JP" altLang="en-US"/>
          </a:p>
        </p:txBody>
      </p:sp>
      <p:sp>
        <p:nvSpPr>
          <p:cNvPr id="3" name="スライド番号プレースホルダー 2">
            <a:extLst>
              <a:ext uri="{FF2B5EF4-FFF2-40B4-BE49-F238E27FC236}">
                <a16:creationId xmlns:a16="http://schemas.microsoft.com/office/drawing/2014/main" id="{E9084A63-1B9D-F22D-1B28-B27EE32184DA}"/>
              </a:ext>
            </a:extLst>
          </p:cNvPr>
          <p:cNvSpPr>
            <a:spLocks noGrp="1"/>
          </p:cNvSpPr>
          <p:nvPr>
            <p:ph type="sldNum" sz="quarter" idx="12"/>
          </p:nvPr>
        </p:nvSpPr>
        <p:spPr/>
        <p:txBody>
          <a:bodyPr/>
          <a:lstStyle/>
          <a:p>
            <a:fld id="{E310EA0D-2252-9045-A82C-BA460C3629D0}" type="slidenum">
              <a:rPr lang="ja-JP" altLang="en-US" smtClean="0"/>
              <a:pPr/>
              <a:t>8</a:t>
            </a:fld>
            <a:endParaRPr lang="ja-JP" altLang="en-US"/>
          </a:p>
        </p:txBody>
      </p:sp>
      <p:sp>
        <p:nvSpPr>
          <p:cNvPr id="4" name="タイトル 3">
            <a:extLst>
              <a:ext uri="{FF2B5EF4-FFF2-40B4-BE49-F238E27FC236}">
                <a16:creationId xmlns:a16="http://schemas.microsoft.com/office/drawing/2014/main" id="{CC6E9E73-182A-759C-B7B3-BD6AB1546A1D}"/>
              </a:ext>
            </a:extLst>
          </p:cNvPr>
          <p:cNvSpPr>
            <a:spLocks noGrp="1"/>
          </p:cNvSpPr>
          <p:nvPr>
            <p:ph type="title"/>
          </p:nvPr>
        </p:nvSpPr>
        <p:spPr>
          <a:noFill/>
          <a:ln>
            <a:noFill/>
          </a:ln>
        </p:spPr>
        <p:txBody>
          <a:bodyPr spcFirstLastPara="1" vert="horz" wrap="square" lIns="91425" tIns="45700" rIns="91425" bIns="45700" rtlCol="0" anchor="ctr" anchorCtr="0">
            <a:normAutofit/>
          </a:bodyPr>
          <a:lstStyle/>
          <a:p>
            <a:r>
              <a:rPr lang="ja-JP" altLang="en-US"/>
              <a:t>アリババドットコムの利用方法</a:t>
            </a:r>
          </a:p>
        </p:txBody>
      </p:sp>
      <p:sp>
        <p:nvSpPr>
          <p:cNvPr id="5" name="コンテンツ プレースホルダー 4">
            <a:extLst>
              <a:ext uri="{FF2B5EF4-FFF2-40B4-BE49-F238E27FC236}">
                <a16:creationId xmlns:a16="http://schemas.microsoft.com/office/drawing/2014/main" id="{6287A73B-D9EA-8BAD-130E-DC3226A7AC4C}"/>
              </a:ext>
            </a:extLst>
          </p:cNvPr>
          <p:cNvSpPr>
            <a:spLocks noGrp="1"/>
          </p:cNvSpPr>
          <p:nvPr>
            <p:ph idx="1"/>
          </p:nvPr>
        </p:nvSpPr>
        <p:spPr/>
        <p:txBody>
          <a:bodyPr vert="horz" lIns="91440" tIns="46800" rIns="91440" bIns="45720" rtlCol="0" anchor="ctr">
            <a:normAutofit/>
          </a:bodyPr>
          <a:lstStyle/>
          <a:p>
            <a:r>
              <a:rPr lang="ja-JP" altLang="en-US"/>
              <a:t>日本から代理店を通してアリババドットコムへの出店は可能ですが、中国に</a:t>
            </a:r>
            <a:endParaRPr lang="en-US" altLang="ja-JP" dirty="0"/>
          </a:p>
          <a:p>
            <a:r>
              <a:rPr lang="ja-JP" altLang="en-US"/>
              <a:t>公司がないと決済や物流に関して別途海外バイヤーとのやり取りが必要となります。</a:t>
            </a:r>
          </a:p>
        </p:txBody>
      </p:sp>
      <p:sp>
        <p:nvSpPr>
          <p:cNvPr id="42" name="角丸四角形 41">
            <a:extLst>
              <a:ext uri="{FF2B5EF4-FFF2-40B4-BE49-F238E27FC236}">
                <a16:creationId xmlns:a16="http://schemas.microsoft.com/office/drawing/2014/main" id="{3D0AC2B2-B799-BB41-375A-6ED26F341B13}"/>
              </a:ext>
            </a:extLst>
          </p:cNvPr>
          <p:cNvSpPr/>
          <p:nvPr/>
        </p:nvSpPr>
        <p:spPr>
          <a:xfrm>
            <a:off x="407988" y="2437485"/>
            <a:ext cx="6624522" cy="325458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pPr algn="ctr"/>
            <a:r>
              <a:rPr kumimoji="1" lang="ja-JP" altLang="en-US" b="1" i="0">
                <a:solidFill>
                  <a:schemeClr val="tx1">
                    <a:lumMod val="75000"/>
                    <a:lumOff val="25000"/>
                  </a:schemeClr>
                </a:solidFill>
                <a:latin typeface="Century Gothic" panose="020B0502020202020204" pitchFamily="34" charset="0"/>
                <a:ea typeface="Yu Gothic" panose="020B0400000000000000" pitchFamily="34" charset="-128"/>
              </a:rPr>
              <a:t>代理店を通して出店可能</a:t>
            </a:r>
          </a:p>
        </p:txBody>
      </p:sp>
      <p:sp>
        <p:nvSpPr>
          <p:cNvPr id="8" name="角丸四角形 7">
            <a:extLst>
              <a:ext uri="{FF2B5EF4-FFF2-40B4-BE49-F238E27FC236}">
                <a16:creationId xmlns:a16="http://schemas.microsoft.com/office/drawing/2014/main" id="{EC6F2E89-4738-D5A3-3B0F-5D08D552EA5D}"/>
              </a:ext>
            </a:extLst>
          </p:cNvPr>
          <p:cNvSpPr/>
          <p:nvPr/>
        </p:nvSpPr>
        <p:spPr>
          <a:xfrm>
            <a:off x="642601" y="3159361"/>
            <a:ext cx="1714295" cy="232230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0" rtlCol="0" anchor="ctr"/>
          <a:lstStyle/>
          <a:p>
            <a:pPr algn="ctr"/>
            <a:r>
              <a:rPr kumimoji="1" lang="ja-JP" altLang="en-US" b="1" i="0">
                <a:solidFill>
                  <a:schemeClr val="tx1">
                    <a:lumMod val="75000"/>
                    <a:lumOff val="25000"/>
                  </a:schemeClr>
                </a:solidFill>
                <a:latin typeface="Century Gothic" panose="020B0502020202020204" pitchFamily="34" charset="0"/>
                <a:ea typeface="Yu Gothic" panose="020B0400000000000000" pitchFamily="34" charset="-128"/>
              </a:rPr>
              <a:t>日本取引先</a:t>
            </a:r>
          </a:p>
        </p:txBody>
      </p:sp>
      <p:sp>
        <p:nvSpPr>
          <p:cNvPr id="44" name="角丸四角形 43">
            <a:extLst>
              <a:ext uri="{FF2B5EF4-FFF2-40B4-BE49-F238E27FC236}">
                <a16:creationId xmlns:a16="http://schemas.microsoft.com/office/drawing/2014/main" id="{0E41BA5A-D4C3-D7EF-2A70-987FD25DC235}"/>
              </a:ext>
            </a:extLst>
          </p:cNvPr>
          <p:cNvSpPr/>
          <p:nvPr/>
        </p:nvSpPr>
        <p:spPr>
          <a:xfrm>
            <a:off x="5083603" y="3159361"/>
            <a:ext cx="1714295" cy="232230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0" rtlCol="0" anchor="ctr"/>
          <a:lstStyle/>
          <a:p>
            <a:pPr algn="ctr"/>
            <a:r>
              <a:rPr kumimoji="1" lang="ja-JP" altLang="en-US" b="1" i="0">
                <a:solidFill>
                  <a:schemeClr val="tx1">
                    <a:lumMod val="75000"/>
                    <a:lumOff val="25000"/>
                  </a:schemeClr>
                </a:solidFill>
                <a:latin typeface="Century Gothic" panose="020B0502020202020204" pitchFamily="34" charset="0"/>
                <a:ea typeface="Yu Gothic" panose="020B0400000000000000" pitchFamily="34" charset="-128"/>
              </a:rPr>
              <a:t>アリババ</a:t>
            </a:r>
          </a:p>
        </p:txBody>
      </p:sp>
      <p:cxnSp>
        <p:nvCxnSpPr>
          <p:cNvPr id="16" name="直線矢印コネクタ 15">
            <a:extLst>
              <a:ext uri="{FF2B5EF4-FFF2-40B4-BE49-F238E27FC236}">
                <a16:creationId xmlns:a16="http://schemas.microsoft.com/office/drawing/2014/main" id="{70685A45-3795-4A61-9432-A8A660E93FB9}"/>
              </a:ext>
            </a:extLst>
          </p:cNvPr>
          <p:cNvCxnSpPr>
            <a:cxnSpLocks/>
          </p:cNvCxnSpPr>
          <p:nvPr/>
        </p:nvCxnSpPr>
        <p:spPr>
          <a:xfrm>
            <a:off x="2356896" y="4320513"/>
            <a:ext cx="2726707" cy="0"/>
          </a:xfrm>
          <a:prstGeom prst="straightConnector1">
            <a:avLst/>
          </a:prstGeom>
          <a:ln w="2540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角丸四角形 42">
            <a:extLst>
              <a:ext uri="{FF2B5EF4-FFF2-40B4-BE49-F238E27FC236}">
                <a16:creationId xmlns:a16="http://schemas.microsoft.com/office/drawing/2014/main" id="{A08D2F74-E70A-9AB9-98DB-7470CCC0F46C}"/>
              </a:ext>
            </a:extLst>
          </p:cNvPr>
          <p:cNvSpPr/>
          <p:nvPr/>
        </p:nvSpPr>
        <p:spPr>
          <a:xfrm>
            <a:off x="2863102" y="3159361"/>
            <a:ext cx="1714295" cy="232230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0" rtlCol="0" anchor="ctr"/>
          <a:lstStyle/>
          <a:p>
            <a:pPr algn="ctr"/>
            <a:r>
              <a:rPr kumimoji="1" lang="ja-JP" altLang="en-US" b="1" i="0">
                <a:solidFill>
                  <a:schemeClr val="tx1">
                    <a:lumMod val="75000"/>
                    <a:lumOff val="25000"/>
                  </a:schemeClr>
                </a:solidFill>
                <a:latin typeface="Century Gothic" panose="020B0502020202020204" pitchFamily="34" charset="0"/>
                <a:ea typeface="Yu Gothic" panose="020B0400000000000000" pitchFamily="34" charset="-128"/>
              </a:rPr>
              <a:t>代理店</a:t>
            </a:r>
          </a:p>
        </p:txBody>
      </p:sp>
      <p:pic>
        <p:nvPicPr>
          <p:cNvPr id="28" name="グラフィックス 27" descr="ユーザー 単色塗りつぶし">
            <a:extLst>
              <a:ext uri="{FF2B5EF4-FFF2-40B4-BE49-F238E27FC236}">
                <a16:creationId xmlns:a16="http://schemas.microsoft.com/office/drawing/2014/main" id="{E0774950-564C-6F2A-3BC3-4C74316DBD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536" y="3349834"/>
            <a:ext cx="1106424" cy="1106424"/>
          </a:xfrm>
          <a:prstGeom prst="rect">
            <a:avLst/>
          </a:prstGeom>
        </p:spPr>
      </p:pic>
      <p:pic>
        <p:nvPicPr>
          <p:cNvPr id="30" name="グラフィックス 29">
            <a:extLst>
              <a:ext uri="{FF2B5EF4-FFF2-40B4-BE49-F238E27FC236}">
                <a16:creationId xmlns:a16="http://schemas.microsoft.com/office/drawing/2014/main" id="{F01B6666-E445-BF5A-B198-428EA881ECE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58134" y="3540932"/>
            <a:ext cx="724228" cy="724228"/>
          </a:xfrm>
          <a:prstGeom prst="rect">
            <a:avLst/>
          </a:prstGeom>
        </p:spPr>
      </p:pic>
      <p:pic>
        <p:nvPicPr>
          <p:cNvPr id="19" name="Picture 2" descr="Payoneer中国チームが注目する仕入れマーケットプレイス Part1 - Payoneer Blog">
            <a:extLst>
              <a:ext uri="{FF2B5EF4-FFF2-40B4-BE49-F238E27FC236}">
                <a16:creationId xmlns:a16="http://schemas.microsoft.com/office/drawing/2014/main" id="{743707B8-F34A-3517-FD5D-54430C5F953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10468" y="3627298"/>
            <a:ext cx="1260564" cy="551497"/>
          </a:xfrm>
          <a:prstGeom prst="rect">
            <a:avLst/>
          </a:prstGeom>
          <a:noFill/>
          <a:extLst>
            <a:ext uri="{909E8E84-426E-40DD-AFC4-6F175D3DCCD1}">
              <a14:hiddenFill xmlns:a14="http://schemas.microsoft.com/office/drawing/2010/main">
                <a:solidFill>
                  <a:srgbClr val="FFFFFF"/>
                </a:solidFill>
              </a14:hiddenFill>
            </a:ext>
          </a:extLst>
        </p:spPr>
      </p:pic>
      <p:sp>
        <p:nvSpPr>
          <p:cNvPr id="50" name="角丸四角形 49">
            <a:extLst>
              <a:ext uri="{FF2B5EF4-FFF2-40B4-BE49-F238E27FC236}">
                <a16:creationId xmlns:a16="http://schemas.microsoft.com/office/drawing/2014/main" id="{4D4E266C-91B7-3072-0E9F-669EA32329DB}"/>
              </a:ext>
            </a:extLst>
          </p:cNvPr>
          <p:cNvSpPr/>
          <p:nvPr/>
        </p:nvSpPr>
        <p:spPr>
          <a:xfrm>
            <a:off x="7604599" y="2437485"/>
            <a:ext cx="4179414" cy="325458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t"/>
          <a:lstStyle/>
          <a:p>
            <a:pPr algn="ctr"/>
            <a:r>
              <a:rPr kumimoji="1" lang="ja-JP" altLang="en-US" b="1" i="0">
                <a:solidFill>
                  <a:schemeClr val="tx1">
                    <a:lumMod val="75000"/>
                    <a:lumOff val="25000"/>
                  </a:schemeClr>
                </a:solidFill>
                <a:latin typeface="Century Gothic" panose="020B0502020202020204" pitchFamily="34" charset="0"/>
                <a:ea typeface="Yu Gothic" panose="020B0400000000000000" pitchFamily="34" charset="-128"/>
              </a:rPr>
              <a:t>決済や物流に関するやり取りが必要</a:t>
            </a:r>
          </a:p>
        </p:txBody>
      </p:sp>
      <p:sp>
        <p:nvSpPr>
          <p:cNvPr id="51" name="角丸四角形 50">
            <a:extLst>
              <a:ext uri="{FF2B5EF4-FFF2-40B4-BE49-F238E27FC236}">
                <a16:creationId xmlns:a16="http://schemas.microsoft.com/office/drawing/2014/main" id="{479042AF-A77A-1939-4C2F-0E4F16985544}"/>
              </a:ext>
            </a:extLst>
          </p:cNvPr>
          <p:cNvSpPr/>
          <p:nvPr/>
        </p:nvSpPr>
        <p:spPr>
          <a:xfrm>
            <a:off x="7827412" y="3159361"/>
            <a:ext cx="1410360" cy="232230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0" rtlCol="0" anchor="ctr"/>
          <a:lstStyle/>
          <a:p>
            <a:pPr algn="ctr"/>
            <a:r>
              <a:rPr kumimoji="1" lang="ja-JP" altLang="en-US" b="1" i="0">
                <a:solidFill>
                  <a:schemeClr val="tx1">
                    <a:lumMod val="75000"/>
                    <a:lumOff val="25000"/>
                  </a:schemeClr>
                </a:solidFill>
                <a:latin typeface="Century Gothic" panose="020B0502020202020204" pitchFamily="34" charset="0"/>
                <a:ea typeface="Yu Gothic" panose="020B0400000000000000" pitchFamily="34" charset="-128"/>
              </a:rPr>
              <a:t>日本取引先</a:t>
            </a:r>
          </a:p>
        </p:txBody>
      </p:sp>
      <p:pic>
        <p:nvPicPr>
          <p:cNvPr id="54" name="グラフィックス 53" descr="ユーザー 単色塗りつぶし">
            <a:extLst>
              <a:ext uri="{FF2B5EF4-FFF2-40B4-BE49-F238E27FC236}">
                <a16:creationId xmlns:a16="http://schemas.microsoft.com/office/drawing/2014/main" id="{8EF9990B-B8EA-9064-E258-A40F0CD3AA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79380" y="3349834"/>
            <a:ext cx="1106424" cy="1106424"/>
          </a:xfrm>
          <a:prstGeom prst="rect">
            <a:avLst/>
          </a:prstGeom>
        </p:spPr>
      </p:pic>
      <p:sp>
        <p:nvSpPr>
          <p:cNvPr id="52" name="角丸四角形 51">
            <a:extLst>
              <a:ext uri="{FF2B5EF4-FFF2-40B4-BE49-F238E27FC236}">
                <a16:creationId xmlns:a16="http://schemas.microsoft.com/office/drawing/2014/main" id="{5D34F8B7-6F95-45BB-2CCD-80F102BD77D9}"/>
              </a:ext>
            </a:extLst>
          </p:cNvPr>
          <p:cNvSpPr/>
          <p:nvPr/>
        </p:nvSpPr>
        <p:spPr>
          <a:xfrm>
            <a:off x="10146364" y="3159361"/>
            <a:ext cx="1410360" cy="232230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0" rtlCol="0" anchor="ctr"/>
          <a:lstStyle/>
          <a:p>
            <a:pPr algn="ctr"/>
            <a:r>
              <a:rPr lang="ja-JP" altLang="en-US" b="1">
                <a:solidFill>
                  <a:schemeClr val="tx1">
                    <a:lumMod val="75000"/>
                    <a:lumOff val="25000"/>
                  </a:schemeClr>
                </a:solidFill>
                <a:latin typeface="Century Gothic" panose="020B0502020202020204" pitchFamily="34" charset="0"/>
                <a:ea typeface="Yu Gothic" panose="020B0400000000000000" pitchFamily="34" charset="-128"/>
              </a:rPr>
              <a:t>海外</a:t>
            </a:r>
            <a:endParaRPr lang="en-US" altLang="ja-JP" b="1" dirty="0">
              <a:solidFill>
                <a:schemeClr val="tx1">
                  <a:lumMod val="75000"/>
                  <a:lumOff val="25000"/>
                </a:schemeClr>
              </a:solidFill>
              <a:latin typeface="Century Gothic" panose="020B0502020202020204" pitchFamily="34" charset="0"/>
              <a:ea typeface="Yu Gothic" panose="020B0400000000000000" pitchFamily="34" charset="-128"/>
            </a:endParaRPr>
          </a:p>
          <a:p>
            <a:pPr algn="ctr"/>
            <a:r>
              <a:rPr lang="ja-JP" altLang="en-US" b="1">
                <a:solidFill>
                  <a:schemeClr val="tx1">
                    <a:lumMod val="75000"/>
                    <a:lumOff val="25000"/>
                  </a:schemeClr>
                </a:solidFill>
                <a:latin typeface="Century Gothic" panose="020B0502020202020204" pitchFamily="34" charset="0"/>
                <a:ea typeface="Yu Gothic" panose="020B0400000000000000" pitchFamily="34" charset="-128"/>
              </a:rPr>
              <a:t>バイヤー</a:t>
            </a:r>
          </a:p>
        </p:txBody>
      </p:sp>
      <p:pic>
        <p:nvPicPr>
          <p:cNvPr id="55" name="グラフィックス 54" descr="ユーザー 単色塗りつぶし">
            <a:extLst>
              <a:ext uri="{FF2B5EF4-FFF2-40B4-BE49-F238E27FC236}">
                <a16:creationId xmlns:a16="http://schemas.microsoft.com/office/drawing/2014/main" id="{8CEE429E-AE63-4CDF-E64A-9DAAD835E9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98332" y="3349834"/>
            <a:ext cx="1106424" cy="1106424"/>
          </a:xfrm>
          <a:prstGeom prst="rect">
            <a:avLst/>
          </a:prstGeom>
        </p:spPr>
      </p:pic>
      <p:cxnSp>
        <p:nvCxnSpPr>
          <p:cNvPr id="18" name="直線矢印コネクタ 17">
            <a:extLst>
              <a:ext uri="{FF2B5EF4-FFF2-40B4-BE49-F238E27FC236}">
                <a16:creationId xmlns:a16="http://schemas.microsoft.com/office/drawing/2014/main" id="{441A21CB-0BE3-EF4F-280E-EE55C3A459D5}"/>
              </a:ext>
            </a:extLst>
          </p:cNvPr>
          <p:cNvCxnSpPr>
            <a:cxnSpLocks/>
          </p:cNvCxnSpPr>
          <p:nvPr/>
        </p:nvCxnSpPr>
        <p:spPr>
          <a:xfrm flipH="1">
            <a:off x="9237772" y="3952576"/>
            <a:ext cx="894169" cy="0"/>
          </a:xfrm>
          <a:prstGeom prst="straightConnector1">
            <a:avLst/>
          </a:prstGeom>
          <a:ln w="25400">
            <a:solidFill>
              <a:schemeClr val="tx1">
                <a:lumMod val="50000"/>
                <a:lumOff val="50000"/>
              </a:schemeClr>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414CC2DB-662B-B44C-8EB8-D1B0C4ACF7EA}"/>
              </a:ext>
            </a:extLst>
          </p:cNvPr>
          <p:cNvCxnSpPr>
            <a:cxnSpLocks/>
          </p:cNvCxnSpPr>
          <p:nvPr/>
        </p:nvCxnSpPr>
        <p:spPr>
          <a:xfrm>
            <a:off x="9237772" y="4688450"/>
            <a:ext cx="908592" cy="0"/>
          </a:xfrm>
          <a:prstGeom prst="straightConnector1">
            <a:avLst/>
          </a:prstGeom>
          <a:ln w="25400">
            <a:solidFill>
              <a:schemeClr val="tx1">
                <a:lumMod val="50000"/>
                <a:lumOff val="50000"/>
              </a:schemeClr>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59" name="三角形 58">
            <a:extLst>
              <a:ext uri="{FF2B5EF4-FFF2-40B4-BE49-F238E27FC236}">
                <a16:creationId xmlns:a16="http://schemas.microsoft.com/office/drawing/2014/main" id="{94D53628-9442-B41E-C821-DB1350CDA685}"/>
              </a:ext>
            </a:extLst>
          </p:cNvPr>
          <p:cNvSpPr/>
          <p:nvPr/>
        </p:nvSpPr>
        <p:spPr>
          <a:xfrm rot="5400000">
            <a:off x="7080712" y="3990692"/>
            <a:ext cx="475685" cy="14817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i="0">
              <a:solidFill>
                <a:schemeClr val="tx1">
                  <a:lumMod val="75000"/>
                  <a:lumOff val="25000"/>
                </a:schemeClr>
              </a:solidFill>
              <a:latin typeface="Century Gothic" panose="020B0502020202020204" pitchFamily="34" charset="0"/>
              <a:ea typeface="Yu Gothic" panose="020B0400000000000000" pitchFamily="34" charset="-128"/>
            </a:endParaRPr>
          </a:p>
        </p:txBody>
      </p:sp>
    </p:spTree>
    <p:extLst>
      <p:ext uri="{BB962C8B-B14F-4D97-AF65-F5344CB8AC3E}">
        <p14:creationId xmlns:p14="http://schemas.microsoft.com/office/powerpoint/2010/main" val="1031856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a:extLst>
              <a:ext uri="{FF2B5EF4-FFF2-40B4-BE49-F238E27FC236}">
                <a16:creationId xmlns:a16="http://schemas.microsoft.com/office/drawing/2014/main" id="{FCB40C3C-4858-1043-CBB9-2C83332DA34D}"/>
              </a:ext>
            </a:extLst>
          </p:cNvPr>
          <p:cNvSpPr/>
          <p:nvPr/>
        </p:nvSpPr>
        <p:spPr>
          <a:xfrm>
            <a:off x="407988" y="5243729"/>
            <a:ext cx="11376025" cy="1172946"/>
          </a:xfrm>
          <a:prstGeom prst="roundRect">
            <a:avLst>
              <a:gd name="adj" fmla="val 0"/>
            </a:avLst>
          </a:prstGeom>
          <a:solidFill>
            <a:srgbClr val="ED6C00">
              <a:alpha val="990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rtlCol="0" anchor="ctr"/>
          <a:lstStyle/>
          <a:p>
            <a:pPr>
              <a:spcBef>
                <a:spcPts val="600"/>
              </a:spcBef>
            </a:pPr>
            <a:r>
              <a:rPr lang="ja-JP" altLang="en-US" sz="1600" b="1">
                <a:solidFill>
                  <a:srgbClr val="ED6C00"/>
                </a:solidFill>
                <a:latin typeface="Century Gothic" panose="020B0502020202020204" pitchFamily="34" charset="0"/>
                <a:ea typeface="Yu Gothic" panose="020B0400000000000000" pitchFamily="34" charset="-128"/>
              </a:rPr>
              <a:t>弊社のスキームを利用することで、中国に法人を持っていなくてもアリペイを利用し、</a:t>
            </a:r>
            <a:endParaRPr lang="en-US" altLang="ja-JP" sz="1600" b="1" dirty="0">
              <a:solidFill>
                <a:srgbClr val="ED6C00"/>
              </a:solidFill>
              <a:latin typeface="Century Gothic" panose="020B0502020202020204" pitchFamily="34" charset="0"/>
              <a:ea typeface="Yu Gothic" panose="020B0400000000000000" pitchFamily="34" charset="-128"/>
            </a:endParaRPr>
          </a:p>
          <a:p>
            <a:pPr>
              <a:spcBef>
                <a:spcPts val="600"/>
              </a:spcBef>
            </a:pPr>
            <a:r>
              <a:rPr lang="ja-JP" altLang="en-US" sz="1600" b="1">
                <a:solidFill>
                  <a:srgbClr val="ED6C00"/>
                </a:solidFill>
                <a:latin typeface="Century Gothic" panose="020B0502020202020204" pitchFamily="34" charset="0"/>
                <a:ea typeface="Yu Gothic" panose="020B0400000000000000" pitchFamily="34" charset="-128"/>
              </a:rPr>
              <a:t>上記の決済フローを利用することができます。また、アリエクスプレスへの出店も中国に法人を持っていなくても</a:t>
            </a:r>
            <a:endParaRPr lang="en-US" altLang="ja-JP" sz="1600" b="1" dirty="0">
              <a:solidFill>
                <a:srgbClr val="ED6C00"/>
              </a:solidFill>
              <a:latin typeface="Century Gothic" panose="020B0502020202020204" pitchFamily="34" charset="0"/>
              <a:ea typeface="Yu Gothic" panose="020B0400000000000000" pitchFamily="34" charset="-128"/>
            </a:endParaRPr>
          </a:p>
          <a:p>
            <a:pPr>
              <a:spcBef>
                <a:spcPts val="600"/>
              </a:spcBef>
            </a:pPr>
            <a:r>
              <a:rPr lang="ja-JP" altLang="en-US" sz="1600" b="1">
                <a:solidFill>
                  <a:srgbClr val="ED6C00"/>
                </a:solidFill>
                <a:latin typeface="Century Gothic" panose="020B0502020202020204" pitchFamily="34" charset="0"/>
                <a:ea typeface="Yu Gothic" panose="020B0400000000000000" pitchFamily="34" charset="-128"/>
              </a:rPr>
              <a:t>可能になります。</a:t>
            </a:r>
          </a:p>
        </p:txBody>
      </p:sp>
      <p:sp>
        <p:nvSpPr>
          <p:cNvPr id="17" name="角丸四角形 16">
            <a:extLst>
              <a:ext uri="{FF2B5EF4-FFF2-40B4-BE49-F238E27FC236}">
                <a16:creationId xmlns:a16="http://schemas.microsoft.com/office/drawing/2014/main" id="{8B331203-0B88-C0C9-8F81-C1F45DF6C0BD}"/>
              </a:ext>
            </a:extLst>
          </p:cNvPr>
          <p:cNvSpPr/>
          <p:nvPr/>
        </p:nvSpPr>
        <p:spPr>
          <a:xfrm>
            <a:off x="5578259" y="4851206"/>
            <a:ext cx="6205754" cy="24783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200" b="1">
                <a:solidFill>
                  <a:srgbClr val="ED6C00"/>
                </a:solidFill>
                <a:latin typeface="Century Gothic" panose="020B0502020202020204" pitchFamily="34" charset="0"/>
                <a:ea typeface="Yu Gothic" panose="020B0400000000000000" pitchFamily="34" charset="-128"/>
              </a:rPr>
              <a:t>注意事項：海外が販路となるので、サイト表示は消費税込みの金額で提示がおススメ。</a:t>
            </a:r>
          </a:p>
        </p:txBody>
      </p:sp>
      <p:cxnSp>
        <p:nvCxnSpPr>
          <p:cNvPr id="12" name="直線矢印コネクタ 11">
            <a:extLst>
              <a:ext uri="{FF2B5EF4-FFF2-40B4-BE49-F238E27FC236}">
                <a16:creationId xmlns:a16="http://schemas.microsoft.com/office/drawing/2014/main" id="{74C9D591-2535-EF9F-53D0-EE5F4A268B96}"/>
              </a:ext>
            </a:extLst>
          </p:cNvPr>
          <p:cNvCxnSpPr>
            <a:cxnSpLocks/>
            <a:stCxn id="8" idx="6"/>
          </p:cNvCxnSpPr>
          <p:nvPr/>
        </p:nvCxnSpPr>
        <p:spPr>
          <a:xfrm>
            <a:off x="2741591" y="2725511"/>
            <a:ext cx="3620597" cy="0"/>
          </a:xfrm>
          <a:prstGeom prst="straightConnector1">
            <a:avLst/>
          </a:prstGeom>
          <a:ln w="25400">
            <a:solidFill>
              <a:srgbClr val="ED6C00"/>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日付プレースホルダー 1">
            <a:extLst>
              <a:ext uri="{FF2B5EF4-FFF2-40B4-BE49-F238E27FC236}">
                <a16:creationId xmlns:a16="http://schemas.microsoft.com/office/drawing/2014/main" id="{197341AD-B754-D548-F34B-BE354202DC2B}"/>
              </a:ext>
            </a:extLst>
          </p:cNvPr>
          <p:cNvSpPr>
            <a:spLocks noGrp="1"/>
          </p:cNvSpPr>
          <p:nvPr>
            <p:ph type="dt" sz="half" idx="10"/>
          </p:nvPr>
        </p:nvSpPr>
        <p:spPr/>
        <p:txBody>
          <a:bodyPr/>
          <a:lstStyle/>
          <a:p>
            <a:r>
              <a:rPr lang="en-US" altLang="ja-JP"/>
              <a:t>©︎ 2023 l4t Co.,Ltd.</a:t>
            </a:r>
            <a:endParaRPr lang="ja-JP" altLang="en-US"/>
          </a:p>
        </p:txBody>
      </p:sp>
      <p:sp>
        <p:nvSpPr>
          <p:cNvPr id="3" name="スライド番号プレースホルダー 2">
            <a:extLst>
              <a:ext uri="{FF2B5EF4-FFF2-40B4-BE49-F238E27FC236}">
                <a16:creationId xmlns:a16="http://schemas.microsoft.com/office/drawing/2014/main" id="{1C197E4E-BCE3-8DDF-029F-BF03612A173F}"/>
              </a:ext>
            </a:extLst>
          </p:cNvPr>
          <p:cNvSpPr>
            <a:spLocks noGrp="1"/>
          </p:cNvSpPr>
          <p:nvPr>
            <p:ph type="sldNum" sz="quarter" idx="12"/>
          </p:nvPr>
        </p:nvSpPr>
        <p:spPr/>
        <p:txBody>
          <a:bodyPr/>
          <a:lstStyle/>
          <a:p>
            <a:fld id="{E310EA0D-2252-9045-A82C-BA460C3629D0}" type="slidenum">
              <a:rPr lang="ja-JP" altLang="en-US" smtClean="0"/>
              <a:pPr/>
              <a:t>9</a:t>
            </a:fld>
            <a:endParaRPr lang="ja-JP" altLang="en-US"/>
          </a:p>
        </p:txBody>
      </p:sp>
      <p:sp>
        <p:nvSpPr>
          <p:cNvPr id="4" name="タイトル 3">
            <a:extLst>
              <a:ext uri="{FF2B5EF4-FFF2-40B4-BE49-F238E27FC236}">
                <a16:creationId xmlns:a16="http://schemas.microsoft.com/office/drawing/2014/main" id="{39800F0D-E45C-2332-A058-DAD6A20F66A2}"/>
              </a:ext>
            </a:extLst>
          </p:cNvPr>
          <p:cNvSpPr>
            <a:spLocks noGrp="1"/>
          </p:cNvSpPr>
          <p:nvPr>
            <p:ph type="title"/>
          </p:nvPr>
        </p:nvSpPr>
        <p:spPr>
          <a:noFill/>
          <a:ln>
            <a:noFill/>
          </a:ln>
        </p:spPr>
        <p:txBody>
          <a:bodyPr spcFirstLastPara="1" vert="horz" wrap="square" lIns="91425" tIns="45700" rIns="91425" bIns="45700" rtlCol="0" anchor="ctr" anchorCtr="0">
            <a:normAutofit/>
          </a:bodyPr>
          <a:lstStyle/>
          <a:p>
            <a:r>
              <a:rPr lang="ja-JP" altLang="en-US"/>
              <a:t>アリエクスプレス　｜　決済フロー</a:t>
            </a:r>
          </a:p>
        </p:txBody>
      </p:sp>
      <p:sp>
        <p:nvSpPr>
          <p:cNvPr id="8" name="円/楕円 7">
            <a:extLst>
              <a:ext uri="{FF2B5EF4-FFF2-40B4-BE49-F238E27FC236}">
                <a16:creationId xmlns:a16="http://schemas.microsoft.com/office/drawing/2014/main" id="{B3B123C2-AFCF-14D1-3A14-F00256145831}"/>
              </a:ext>
            </a:extLst>
          </p:cNvPr>
          <p:cNvSpPr/>
          <p:nvPr/>
        </p:nvSpPr>
        <p:spPr>
          <a:xfrm>
            <a:off x="519112" y="1614271"/>
            <a:ext cx="2222479" cy="2222479"/>
          </a:xfrm>
          <a:prstGeom prst="ellipse">
            <a:avLst/>
          </a:prstGeom>
          <a:solidFill>
            <a:srgbClr val="ED6C00"/>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0" rtlCol="0" anchor="t"/>
          <a:lstStyle/>
          <a:p>
            <a:pPr algn="ctr"/>
            <a:r>
              <a:rPr kumimoji="1" lang="ja-JP" altLang="en-US" b="1" i="0">
                <a:solidFill>
                  <a:schemeClr val="bg1"/>
                </a:solidFill>
                <a:latin typeface="Century Gothic" panose="020B0502020202020204" pitchFamily="34" charset="0"/>
                <a:ea typeface="Yu Gothic" panose="020B0400000000000000" pitchFamily="34" charset="-128"/>
              </a:rPr>
              <a:t>バイヤー入金</a:t>
            </a:r>
          </a:p>
        </p:txBody>
      </p:sp>
      <p:sp>
        <p:nvSpPr>
          <p:cNvPr id="9" name="円/楕円 8">
            <a:extLst>
              <a:ext uri="{FF2B5EF4-FFF2-40B4-BE49-F238E27FC236}">
                <a16:creationId xmlns:a16="http://schemas.microsoft.com/office/drawing/2014/main" id="{3574BE0E-6B22-414E-0CF1-C1D4367BC595}"/>
              </a:ext>
            </a:extLst>
          </p:cNvPr>
          <p:cNvSpPr/>
          <p:nvPr/>
        </p:nvSpPr>
        <p:spPr>
          <a:xfrm>
            <a:off x="3496212" y="1614271"/>
            <a:ext cx="2222479" cy="2222479"/>
          </a:xfrm>
          <a:prstGeom prst="ellipse">
            <a:avLst/>
          </a:prstGeom>
          <a:solidFill>
            <a:schemeClr val="bg1"/>
          </a:solidFill>
          <a:ln w="19050">
            <a:solidFill>
              <a:srgbClr val="ED6C00"/>
            </a:solidFill>
          </a:ln>
        </p:spPr>
        <p:style>
          <a:lnRef idx="2">
            <a:schemeClr val="accent1">
              <a:shade val="50000"/>
            </a:schemeClr>
          </a:lnRef>
          <a:fillRef idx="1">
            <a:schemeClr val="accent1"/>
          </a:fillRef>
          <a:effectRef idx="0">
            <a:schemeClr val="accent1"/>
          </a:effectRef>
          <a:fontRef idx="minor">
            <a:schemeClr val="lt1"/>
          </a:fontRef>
        </p:style>
        <p:txBody>
          <a:bodyPr tIns="1080000" rtlCol="0" anchor="t"/>
          <a:lstStyle/>
          <a:p>
            <a:pPr algn="ctr">
              <a:spcBef>
                <a:spcPts val="100"/>
              </a:spcBef>
            </a:pPr>
            <a:r>
              <a:rPr lang="ja-JP" altLang="en-US" b="1">
                <a:solidFill>
                  <a:srgbClr val="ED6C00"/>
                </a:solidFill>
                <a:latin typeface="Century Gothic" panose="020B0502020202020204" pitchFamily="34" charset="0"/>
                <a:ea typeface="Yu Gothic" panose="020B0400000000000000" pitchFamily="34" charset="-128"/>
              </a:rPr>
              <a:t>アリペイ</a:t>
            </a:r>
          </a:p>
        </p:txBody>
      </p:sp>
      <p:sp>
        <p:nvSpPr>
          <p:cNvPr id="10" name="円/楕円 9">
            <a:extLst>
              <a:ext uri="{FF2B5EF4-FFF2-40B4-BE49-F238E27FC236}">
                <a16:creationId xmlns:a16="http://schemas.microsoft.com/office/drawing/2014/main" id="{16A387C6-CB04-2FD9-1DFB-FA29F65C0096}"/>
              </a:ext>
            </a:extLst>
          </p:cNvPr>
          <p:cNvSpPr/>
          <p:nvPr/>
        </p:nvSpPr>
        <p:spPr>
          <a:xfrm>
            <a:off x="6473312" y="1614271"/>
            <a:ext cx="2222479" cy="2222479"/>
          </a:xfrm>
          <a:prstGeom prst="ellipse">
            <a:avLst/>
          </a:prstGeom>
          <a:solidFill>
            <a:srgbClr val="ED6C00"/>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0" rtlCol="0" anchor="t"/>
          <a:lstStyle/>
          <a:p>
            <a:pPr algn="ctr"/>
            <a:r>
              <a:rPr lang="ja-JP" altLang="en-US" b="1">
                <a:solidFill>
                  <a:schemeClr val="bg1"/>
                </a:solidFill>
                <a:latin typeface="Century Gothic" panose="020B0502020202020204" pitchFamily="34" charset="0"/>
                <a:ea typeface="Yu Gothic" panose="020B0400000000000000" pitchFamily="34" charset="-128"/>
              </a:rPr>
              <a:t>弊社中国公司</a:t>
            </a:r>
          </a:p>
        </p:txBody>
      </p:sp>
      <p:sp>
        <p:nvSpPr>
          <p:cNvPr id="11" name="円/楕円 10">
            <a:extLst>
              <a:ext uri="{FF2B5EF4-FFF2-40B4-BE49-F238E27FC236}">
                <a16:creationId xmlns:a16="http://schemas.microsoft.com/office/drawing/2014/main" id="{37C3A309-B6AF-9EE0-5F90-D5517F0FD986}"/>
              </a:ext>
            </a:extLst>
          </p:cNvPr>
          <p:cNvSpPr/>
          <p:nvPr/>
        </p:nvSpPr>
        <p:spPr>
          <a:xfrm>
            <a:off x="9450412" y="1614271"/>
            <a:ext cx="2222479" cy="2222479"/>
          </a:xfrm>
          <a:prstGeom prst="ellipse">
            <a:avLst/>
          </a:prstGeom>
          <a:solidFill>
            <a:srgbClr val="ED6C00"/>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0" rtlCol="0" anchor="t"/>
          <a:lstStyle/>
          <a:p>
            <a:pPr algn="ctr"/>
            <a:r>
              <a:rPr lang="ja-JP" altLang="en-US" b="1">
                <a:solidFill>
                  <a:schemeClr val="bg1"/>
                </a:solidFill>
                <a:latin typeface="Century Gothic" panose="020B0502020202020204" pitchFamily="34" charset="0"/>
                <a:ea typeface="Yu Gothic" panose="020B0400000000000000" pitchFamily="34" charset="-128"/>
              </a:rPr>
              <a:t>日本取引先</a:t>
            </a:r>
          </a:p>
        </p:txBody>
      </p:sp>
      <p:sp>
        <p:nvSpPr>
          <p:cNvPr id="13" name="角丸四角形 12">
            <a:extLst>
              <a:ext uri="{FF2B5EF4-FFF2-40B4-BE49-F238E27FC236}">
                <a16:creationId xmlns:a16="http://schemas.microsoft.com/office/drawing/2014/main" id="{1202E70D-4BA1-4235-932D-03CC55AB25BF}"/>
              </a:ext>
            </a:extLst>
          </p:cNvPr>
          <p:cNvSpPr/>
          <p:nvPr/>
        </p:nvSpPr>
        <p:spPr>
          <a:xfrm>
            <a:off x="407988" y="4051142"/>
            <a:ext cx="2444726" cy="7095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バイヤーがアリエクスプレスで</a:t>
            </a:r>
            <a:endParaRPr lang="en-US" altLang="ja-JP" sz="1200" b="1" dirty="0">
              <a:solidFill>
                <a:schemeClr val="tx1">
                  <a:lumMod val="75000"/>
                  <a:lumOff val="25000"/>
                </a:schemeClr>
              </a:solidFill>
              <a:latin typeface="Century Gothic" panose="020B0502020202020204" pitchFamily="34" charset="0"/>
              <a:ea typeface="Yu Gothic" panose="020B0400000000000000" pitchFamily="34" charset="-128"/>
            </a:endParaRPr>
          </a:p>
          <a:p>
            <a:pPr algn="ct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発注・決済処理</a:t>
            </a:r>
          </a:p>
        </p:txBody>
      </p:sp>
      <p:sp>
        <p:nvSpPr>
          <p:cNvPr id="15" name="角丸四角形 14">
            <a:extLst>
              <a:ext uri="{FF2B5EF4-FFF2-40B4-BE49-F238E27FC236}">
                <a16:creationId xmlns:a16="http://schemas.microsoft.com/office/drawing/2014/main" id="{F0BB4783-F275-B430-F01F-D2FC0E50D76F}"/>
              </a:ext>
            </a:extLst>
          </p:cNvPr>
          <p:cNvSpPr/>
          <p:nvPr/>
        </p:nvSpPr>
        <p:spPr>
          <a:xfrm>
            <a:off x="6362188" y="4051142"/>
            <a:ext cx="2444726" cy="7095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アリペイを経由して</a:t>
            </a:r>
            <a:endParaRPr lang="en-US" altLang="ja-JP" sz="1200" b="1" dirty="0">
              <a:solidFill>
                <a:schemeClr val="tx1">
                  <a:lumMod val="75000"/>
                  <a:lumOff val="25000"/>
                </a:schemeClr>
              </a:solidFill>
              <a:latin typeface="Century Gothic" panose="020B0502020202020204" pitchFamily="34" charset="0"/>
              <a:ea typeface="Yu Gothic" panose="020B0400000000000000" pitchFamily="34" charset="-128"/>
            </a:endParaRPr>
          </a:p>
          <a:p>
            <a:pPr algn="ct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弊社中国公司の口座に入金</a:t>
            </a:r>
          </a:p>
        </p:txBody>
      </p:sp>
      <p:sp>
        <p:nvSpPr>
          <p:cNvPr id="16" name="角丸四角形 15">
            <a:extLst>
              <a:ext uri="{FF2B5EF4-FFF2-40B4-BE49-F238E27FC236}">
                <a16:creationId xmlns:a16="http://schemas.microsoft.com/office/drawing/2014/main" id="{D09718CD-02BF-B748-6D1C-796CD9CD362C}"/>
              </a:ext>
            </a:extLst>
          </p:cNvPr>
          <p:cNvSpPr/>
          <p:nvPr/>
        </p:nvSpPr>
        <p:spPr>
          <a:xfrm>
            <a:off x="9339288" y="4051142"/>
            <a:ext cx="2444726" cy="7095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弊社中国公司の香港口座から</a:t>
            </a:r>
            <a:endParaRPr lang="en-US" altLang="ja-JP" sz="1200" b="1" dirty="0">
              <a:solidFill>
                <a:schemeClr val="tx1">
                  <a:lumMod val="75000"/>
                  <a:lumOff val="25000"/>
                </a:schemeClr>
              </a:solidFill>
              <a:latin typeface="Century Gothic" panose="020B0502020202020204" pitchFamily="34" charset="0"/>
              <a:ea typeface="Yu Gothic" panose="020B0400000000000000" pitchFamily="34" charset="-128"/>
            </a:endParaRPr>
          </a:p>
          <a:p>
            <a:pPr algn="ct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お客様の口座に入金</a:t>
            </a:r>
          </a:p>
        </p:txBody>
      </p:sp>
      <p:cxnSp>
        <p:nvCxnSpPr>
          <p:cNvPr id="18" name="直線矢印コネクタ 17">
            <a:extLst>
              <a:ext uri="{FF2B5EF4-FFF2-40B4-BE49-F238E27FC236}">
                <a16:creationId xmlns:a16="http://schemas.microsoft.com/office/drawing/2014/main" id="{C9BFA189-F6A1-1345-EE84-611D5E389939}"/>
              </a:ext>
            </a:extLst>
          </p:cNvPr>
          <p:cNvCxnSpPr>
            <a:cxnSpLocks/>
          </p:cNvCxnSpPr>
          <p:nvPr/>
        </p:nvCxnSpPr>
        <p:spPr>
          <a:xfrm>
            <a:off x="8695791" y="2725511"/>
            <a:ext cx="643497" cy="0"/>
          </a:xfrm>
          <a:prstGeom prst="straightConnector1">
            <a:avLst/>
          </a:prstGeom>
          <a:ln w="25400">
            <a:solidFill>
              <a:srgbClr val="ED6C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角丸四角形 18">
            <a:extLst>
              <a:ext uri="{FF2B5EF4-FFF2-40B4-BE49-F238E27FC236}">
                <a16:creationId xmlns:a16="http://schemas.microsoft.com/office/drawing/2014/main" id="{C66AFCA7-1CDD-2360-1EB2-38A2D14FA0BE}"/>
              </a:ext>
            </a:extLst>
          </p:cNvPr>
          <p:cNvSpPr/>
          <p:nvPr/>
        </p:nvSpPr>
        <p:spPr>
          <a:xfrm>
            <a:off x="4298624" y="1160463"/>
            <a:ext cx="7497846" cy="40217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r">
              <a:spcBef>
                <a:spcPts val="300"/>
              </a:spcBef>
            </a:pP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アリペイから弊社中国公司の口座には振り込み手数料が発生（振込金額の</a:t>
            </a:r>
            <a:r>
              <a:rPr lang="en-US" altLang="ja-JP" sz="1200" b="1" dirty="0">
                <a:solidFill>
                  <a:schemeClr val="tx1">
                    <a:lumMod val="75000"/>
                    <a:lumOff val="25000"/>
                  </a:schemeClr>
                </a:solidFill>
                <a:latin typeface="Century Gothic" panose="020B0502020202020204" pitchFamily="34" charset="0"/>
                <a:ea typeface="Yu Gothic" panose="020B0400000000000000" pitchFamily="34" charset="-128"/>
              </a:rPr>
              <a:t>0.3%</a:t>
            </a: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　</a:t>
            </a:r>
            <a:r>
              <a:rPr lang="en-US" altLang="ja-JP" sz="1200" b="1" dirty="0">
                <a:solidFill>
                  <a:schemeClr val="tx1">
                    <a:lumMod val="75000"/>
                    <a:lumOff val="25000"/>
                  </a:schemeClr>
                </a:solidFill>
                <a:latin typeface="Century Gothic" panose="020B0502020202020204" pitchFamily="34" charset="0"/>
                <a:ea typeface="Yu Gothic" panose="020B0400000000000000" pitchFamily="34" charset="-128"/>
              </a:rPr>
              <a:t>※ </a:t>
            </a: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ミニマム手数料</a:t>
            </a:r>
            <a:r>
              <a:rPr lang="en-US" altLang="ja-JP" sz="1200" b="1" dirty="0">
                <a:solidFill>
                  <a:schemeClr val="tx1">
                    <a:lumMod val="75000"/>
                    <a:lumOff val="25000"/>
                  </a:schemeClr>
                </a:solidFill>
                <a:latin typeface="Century Gothic" panose="020B0502020202020204" pitchFamily="34" charset="0"/>
                <a:ea typeface="Yu Gothic" panose="020B0400000000000000" pitchFamily="34" charset="-128"/>
              </a:rPr>
              <a:t>8</a:t>
            </a:r>
            <a:r>
              <a:rPr lang="ja-JP" altLang="en-US" sz="1200" b="1">
                <a:solidFill>
                  <a:schemeClr val="tx1">
                    <a:lumMod val="75000"/>
                    <a:lumOff val="25000"/>
                  </a:schemeClr>
                </a:solidFill>
                <a:latin typeface="Century Gothic" panose="020B0502020202020204" pitchFamily="34" charset="0"/>
                <a:ea typeface="Yu Gothic" panose="020B0400000000000000" pitchFamily="34" charset="-128"/>
              </a:rPr>
              <a:t>ドル）</a:t>
            </a:r>
          </a:p>
        </p:txBody>
      </p:sp>
      <p:pic>
        <p:nvPicPr>
          <p:cNvPr id="20" name="グラフィックス 19">
            <a:extLst>
              <a:ext uri="{FF2B5EF4-FFF2-40B4-BE49-F238E27FC236}">
                <a16:creationId xmlns:a16="http://schemas.microsoft.com/office/drawing/2014/main" id="{E4ED19A7-E19A-1A12-1A06-15EE9D413E4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27395" y="1960420"/>
            <a:ext cx="805912" cy="805912"/>
          </a:xfrm>
          <a:prstGeom prst="rect">
            <a:avLst/>
          </a:prstGeom>
        </p:spPr>
      </p:pic>
      <p:pic>
        <p:nvPicPr>
          <p:cNvPr id="21" name="グラフィックス 20">
            <a:extLst>
              <a:ext uri="{FF2B5EF4-FFF2-40B4-BE49-F238E27FC236}">
                <a16:creationId xmlns:a16="http://schemas.microsoft.com/office/drawing/2014/main" id="{6B86344B-C70A-AC01-66E3-E21930EEEBC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85854" y="1964679"/>
            <a:ext cx="797395" cy="797395"/>
          </a:xfrm>
          <a:prstGeom prst="rect">
            <a:avLst/>
          </a:prstGeom>
        </p:spPr>
      </p:pic>
      <p:pic>
        <p:nvPicPr>
          <p:cNvPr id="23" name="グラフィックス 22">
            <a:extLst>
              <a:ext uri="{FF2B5EF4-FFF2-40B4-BE49-F238E27FC236}">
                <a16:creationId xmlns:a16="http://schemas.microsoft.com/office/drawing/2014/main" id="{925D1E3F-B3C0-E00C-2A75-90C26D7E919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23084" y="1924809"/>
            <a:ext cx="877135" cy="877135"/>
          </a:xfrm>
          <a:prstGeom prst="rect">
            <a:avLst/>
          </a:prstGeom>
        </p:spPr>
      </p:pic>
      <p:pic>
        <p:nvPicPr>
          <p:cNvPr id="25" name="Picture 12" descr="アリペイジャパン株式会社様 | LaunchCart | 越境EC専用カート">
            <a:extLst>
              <a:ext uri="{FF2B5EF4-FFF2-40B4-BE49-F238E27FC236}">
                <a16:creationId xmlns:a16="http://schemas.microsoft.com/office/drawing/2014/main" id="{042BEF05-A797-6E6F-7F2E-865D5ABB6CB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58582" y="2241728"/>
            <a:ext cx="1497739" cy="37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76367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kumimoji="1" b="1" i="0">
            <a:solidFill>
              <a:schemeClr val="tx1">
                <a:lumMod val="75000"/>
                <a:lumOff val="25000"/>
              </a:schemeClr>
            </a:solidFill>
            <a:latin typeface="Century Gothic" panose="020B0502020202020204" pitchFamily="34" charset="0"/>
            <a:ea typeface="Yu Gothic" panose="020B0400000000000000" pitchFamily="34"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1328</TotalTime>
  <Words>1430</Words>
  <Application>Microsoft Macintosh PowerPoint</Application>
  <PresentationFormat>ワイド画面</PresentationFormat>
  <Paragraphs>210</Paragraphs>
  <Slides>13</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13</vt:i4>
      </vt:variant>
    </vt:vector>
  </HeadingPairs>
  <TitlesOfParts>
    <vt:vector size="23" baseType="lpstr">
      <vt:lpstr>Meiryo</vt:lpstr>
      <vt:lpstr>Yu Gothic</vt:lpstr>
      <vt:lpstr>Yu Gothic</vt:lpstr>
      <vt:lpstr>游ゴシック Light</vt:lpstr>
      <vt:lpstr>Yu Mincho Demibold</vt:lpstr>
      <vt:lpstr>Arial</vt:lpstr>
      <vt:lpstr>Century Gothic</vt:lpstr>
      <vt:lpstr>FUTURA MEDIUM</vt:lpstr>
      <vt:lpstr>FUTURA MEDIUM</vt:lpstr>
      <vt:lpstr>Office テーマ</vt:lpstr>
      <vt:lpstr>PowerPoint プレゼンテーション</vt:lpstr>
      <vt:lpstr>PowerPoint プレゼンテーション</vt:lpstr>
      <vt:lpstr>アリババとは</vt:lpstr>
      <vt:lpstr>アリババの販売網 / 販売力</vt:lpstr>
      <vt:lpstr>アリババドットコムのご紹介</vt:lpstr>
      <vt:lpstr>アリエクスプレスのご紹介</vt:lpstr>
      <vt:lpstr>アリババドットコム　｜　決済フロー</vt:lpstr>
      <vt:lpstr>アリババドットコムの利用方法</vt:lpstr>
      <vt:lpstr>アリエクスプレス　｜　決済フロー</vt:lpstr>
      <vt:lpstr>エルフォーティーの提供価値</vt:lpstr>
      <vt:lpstr>利用メリット</vt:lpstr>
      <vt:lpstr>弊社フィーについて</vt:lpstr>
      <vt:lpstr>会社概要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湯淺 春樹</dc:creator>
  <cp:lastModifiedBy>佐藤立樹</cp:lastModifiedBy>
  <cp:revision>34</cp:revision>
  <dcterms:created xsi:type="dcterms:W3CDTF">2022-03-01T08:41:24Z</dcterms:created>
  <dcterms:modified xsi:type="dcterms:W3CDTF">2023-04-14T01:45:34Z</dcterms:modified>
</cp:coreProperties>
</file>